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Lato" panose="020F0502020204030203" pitchFamily="34" charset="0"/>
      <p:regular r:id="rId19"/>
      <p:bold r:id="rId20"/>
      <p:italic r:id="rId21"/>
      <p:boldItalic r:id="rId22"/>
    </p:embeddedFont>
    <p:embeddedFont>
      <p:font typeface="Lato Bold" panose="020F0502020204030203" pitchFamily="34" charset="0"/>
      <p:regular r:id="rId23"/>
      <p:bold r:id="rId24"/>
    </p:embeddedFont>
    <p:embeddedFont>
      <p:font typeface="Lato Italics" panose="020B0604020202020204" charset="0"/>
      <p:regular r:id="rId25"/>
    </p:embeddedFont>
    <p:embeddedFont>
      <p:font typeface="Lato Light" panose="020F0502020204030203" pitchFamily="34" charset="0"/>
      <p:regular r:id="rId26"/>
      <p:italic r:id="rId27"/>
    </p:embeddedFont>
    <p:embeddedFont>
      <p:font typeface="Playfair Display" panose="00000500000000000000" pitchFamily="2" charset="0"/>
      <p:regular r:id="rId28"/>
      <p:bold r:id="rId29"/>
      <p:italic r:id="rId30"/>
      <p:boldItalic r:id="rId31"/>
    </p:embeddedFont>
    <p:embeddedFont>
      <p:font typeface="Playfair Display Bold" panose="00000800000000000000" pitchFamily="2" charset="0"/>
      <p:regular r:id="rId32"/>
      <p:bold r:id="rId33"/>
    </p:embeddedFont>
    <p:embeddedFont>
      <p:font typeface="Poppins Light" panose="00000400000000000000" pitchFamily="2"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82"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HR</a:t>
            </a:r>
          </a:p>
          <a:p>
            <a:r>
              <a:rPr lang="en-US"/>
              <a:t>1. **Employee Onboarding:**</a:t>
            </a:r>
          </a:p>
          <a:p>
            <a:r>
              <a:rPr lang="en-US"/>
              <a:t>   - "Create a detailed onboarding checklist for new bus drivers, including training modules, necessary documentation, and orientation activities."</a:t>
            </a:r>
          </a:p>
          <a:p>
            <a:r>
              <a:rPr lang="en-US"/>
              <a:t>2. **Job Descriptions:**</a:t>
            </a:r>
          </a:p>
          <a:p>
            <a:r>
              <a:rPr lang="en-US"/>
              <a:t>   - "Draft a job description for a transit system operations manager, highlighting key responsibilities, required qualifications, and preferred skills."</a:t>
            </a:r>
          </a:p>
          <a:p>
            <a:r>
              <a:rPr lang="en-US"/>
              <a:t>3. **Performance Reviews:**</a:t>
            </a:r>
          </a:p>
          <a:p>
            <a:r>
              <a:rPr lang="en-US"/>
              <a:t>   - "Generate a template for conducting performance reviews for administrative staff, including sections for self-assessment, manager feedback, and goal setting."</a:t>
            </a:r>
          </a:p>
          <a:p>
            <a:r>
              <a:rPr lang="en-US"/>
              <a:t>4. **Conflict Resolution:**</a:t>
            </a:r>
          </a:p>
          <a:p>
            <a:r>
              <a:rPr lang="en-US"/>
              <a:t>   - "Provide guidelines for HR managers on how to handle conflicts between drivers and dispatchers, ensuring fairness and maintaining morale."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Operations</a:t>
            </a:r>
          </a:p>
          <a:p>
            <a:r>
              <a:rPr lang="en-US"/>
              <a:t>1. **Route Optimization:**</a:t>
            </a:r>
          </a:p>
          <a:p>
            <a:r>
              <a:rPr lang="en-US"/>
              <a:t>   - "Suggest ways to optimize bus routes in a mid-sized city to reduce travel time and increase coverage, considering peak hours and passenger demand."</a:t>
            </a:r>
          </a:p>
          <a:p>
            <a:r>
              <a:rPr lang="en-US"/>
              <a:t>2. **Maintenance Schedules:**</a:t>
            </a:r>
          </a:p>
          <a:p>
            <a:r>
              <a:rPr lang="en-US"/>
              <a:t>   - "Create a maintenance schedule for a fleet of buses, including daily checks, weekly inspections, and monthly servicing tasks."</a:t>
            </a:r>
          </a:p>
          <a:p>
            <a:r>
              <a:rPr lang="en-US"/>
              <a:t>3. **Safety Protocols:**</a:t>
            </a:r>
          </a:p>
          <a:p>
            <a:r>
              <a:rPr lang="en-US"/>
              <a:t>   - "Develop a comprehensive safety protocol for public transportation during extreme weather conditions, including communication plans and emergency procedures."</a:t>
            </a:r>
          </a:p>
          <a:p>
            <a:r>
              <a:rPr lang="en-US"/>
              <a:t>4. **Passenger Feedback:**</a:t>
            </a:r>
          </a:p>
          <a:p>
            <a:r>
              <a:rPr lang="en-US"/>
              <a:t>   - "Design a survey to gather passenger feedback on service quality, route efficiency, and overall satisfaction with the public transit system."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Marketing</a:t>
            </a:r>
          </a:p>
          <a:p>
            <a:r>
              <a:rPr lang="en-US"/>
              <a:t>1. **Campaign Planning:**</a:t>
            </a:r>
          </a:p>
          <a:p>
            <a:r>
              <a:rPr lang="en-US"/>
              <a:t>   - "Outline a marketing campaign to promote a new bus route, including key messages, target audiences, and suggested advertising channels."</a:t>
            </a:r>
          </a:p>
          <a:p>
            <a:r>
              <a:rPr lang="en-US"/>
              <a:t>2. **Social Media Content:**</a:t>
            </a:r>
          </a:p>
          <a:p>
            <a:r>
              <a:rPr lang="en-US"/>
              <a:t>   - "Generate a month's worth of social media posts to engage the community and promote public transit benefits, including tips for first-time riders and eco-friendly transit facts."</a:t>
            </a:r>
          </a:p>
          <a:p>
            <a:r>
              <a:rPr lang="en-US"/>
              <a:t>3. **Public Relations:**</a:t>
            </a:r>
          </a:p>
          <a:p>
            <a:r>
              <a:rPr lang="en-US"/>
              <a:t>   - "Draft a press release announcing a new initiative to provide free transit passes for low-income residents, highlighting the program's goals and benefits."</a:t>
            </a:r>
          </a:p>
          <a:p>
            <a:r>
              <a:rPr lang="en-US"/>
              <a:t>4. **Event Promotion:**</a:t>
            </a:r>
          </a:p>
          <a:p>
            <a:r>
              <a:rPr lang="en-US"/>
              <a:t>   - "Create promotional materials for a community event celebrating the 50th anniversary of the public transit system, including flyers, email templates, and social media posts."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Other Uses</a:t>
            </a:r>
          </a:p>
          <a:p>
            <a:r>
              <a:rPr lang="en-US"/>
              <a:t>1. **Customer Service:**</a:t>
            </a:r>
          </a:p>
          <a:p>
            <a:r>
              <a:rPr lang="en-US"/>
              <a:t>   - "Write a script for customer service representatives to handle common inquiries about route schedules, fare information, and lost items."</a:t>
            </a:r>
          </a:p>
          <a:p>
            <a:r>
              <a:rPr lang="en-US"/>
              <a:t>2. **Grant Writing:**</a:t>
            </a:r>
          </a:p>
          <a:p>
            <a:r>
              <a:rPr lang="en-US"/>
              <a:t>   - "Assist in writing a grant proposal to secure funding for expanding electric bus fleets, emphasizing the environmental and economic benefits."</a:t>
            </a:r>
          </a:p>
          <a:p>
            <a:r>
              <a:rPr lang="en-US"/>
              <a:t>3. **Community Engagement:**</a:t>
            </a:r>
          </a:p>
          <a:p>
            <a:r>
              <a:rPr lang="en-US"/>
              <a:t>   - "Develop a plan to engage local schools in transit education programs, including potential activities, partnerships, and outreach strategies."</a:t>
            </a:r>
          </a:p>
          <a:p>
            <a:r>
              <a:rPr lang="en-US"/>
              <a:t>4. **Crisis Communication:**</a:t>
            </a:r>
          </a:p>
          <a:p>
            <a:r>
              <a:rPr lang="en-US"/>
              <a:t>   - "Prepare a crisis communication plan for dealing with major service disruptions, including sample announcements, social media updates, and media statements."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9377" y="2109197"/>
            <a:ext cx="11684921" cy="4982773"/>
          </a:xfrm>
          <a:prstGeom prst="rect">
            <a:avLst/>
          </a:prstGeom>
        </p:spPr>
        <p:txBody>
          <a:bodyPr lIns="0" tIns="0" rIns="0" bIns="0" rtlCol="0" anchor="t">
            <a:spAutoFit/>
          </a:bodyPr>
          <a:lstStyle/>
          <a:p>
            <a:pPr algn="ctr">
              <a:lnSpc>
                <a:spcPts val="19172"/>
              </a:lnSpc>
            </a:pPr>
            <a:r>
              <a:rPr lang="en-US" sz="19172" i="1">
                <a:solidFill>
                  <a:srgbClr val="60AFA6"/>
                </a:solidFill>
                <a:latin typeface="Lato Italics"/>
                <a:ea typeface="Lato Italics"/>
                <a:cs typeface="Lato Italics"/>
                <a:sym typeface="Lato Italics"/>
              </a:rPr>
              <a:t>DO YOUR THING!”</a:t>
            </a:r>
          </a:p>
        </p:txBody>
      </p:sp>
      <p:sp>
        <p:nvSpPr>
          <p:cNvPr id="3" name="Freeform 3"/>
          <p:cNvSpPr/>
          <p:nvPr/>
        </p:nvSpPr>
        <p:spPr>
          <a:xfrm flipH="1">
            <a:off x="11761975" y="3058195"/>
            <a:ext cx="8078630" cy="11840963"/>
          </a:xfrm>
          <a:custGeom>
            <a:avLst/>
            <a:gdLst/>
            <a:ahLst/>
            <a:cxnLst/>
            <a:rect l="l" t="t" r="r" b="b"/>
            <a:pathLst>
              <a:path w="8078630" h="11840963">
                <a:moveTo>
                  <a:pt x="8078630" y="0"/>
                </a:moveTo>
                <a:lnTo>
                  <a:pt x="0" y="0"/>
                </a:lnTo>
                <a:lnTo>
                  <a:pt x="0" y="11840963"/>
                </a:lnTo>
                <a:lnTo>
                  <a:pt x="8078630" y="11840963"/>
                </a:lnTo>
                <a:lnTo>
                  <a:pt x="8078630" y="0"/>
                </a:lnTo>
                <a:close/>
              </a:path>
            </a:pathLst>
          </a:custGeom>
          <a:blipFill>
            <a:blip r:embed="rId2"/>
            <a:stretch>
              <a:fillRect/>
            </a:stretch>
          </a:blipFill>
        </p:spPr>
        <p:txBody>
          <a:bodyPr/>
          <a:lstStyle/>
          <a:p>
            <a:endParaRPr lang="en-US"/>
          </a:p>
        </p:txBody>
      </p:sp>
      <p:sp>
        <p:nvSpPr>
          <p:cNvPr id="4" name="TextBox 4"/>
          <p:cNvSpPr txBox="1"/>
          <p:nvPr/>
        </p:nvSpPr>
        <p:spPr>
          <a:xfrm>
            <a:off x="3634613" y="7034820"/>
            <a:ext cx="6926813" cy="464458"/>
          </a:xfrm>
          <a:prstGeom prst="rect">
            <a:avLst/>
          </a:prstGeom>
        </p:spPr>
        <p:txBody>
          <a:bodyPr lIns="0" tIns="0" rIns="0" bIns="0" rtlCol="0" anchor="t">
            <a:spAutoFit/>
          </a:bodyPr>
          <a:lstStyle/>
          <a:p>
            <a:pPr algn="r">
              <a:lnSpc>
                <a:spcPts val="3799"/>
              </a:lnSpc>
            </a:pPr>
            <a:r>
              <a:rPr lang="en-US" sz="2714">
                <a:solidFill>
                  <a:srgbClr val="60AFA6"/>
                </a:solidFill>
                <a:latin typeface="Lato Light"/>
                <a:ea typeface="Lato Light"/>
                <a:cs typeface="Lato Light"/>
                <a:sym typeface="Lato Light"/>
              </a:rPr>
              <a:t>- Erika Finnestead</a:t>
            </a:r>
          </a:p>
        </p:txBody>
      </p:sp>
      <p:sp>
        <p:nvSpPr>
          <p:cNvPr id="5" name="TextBox 5"/>
          <p:cNvSpPr txBox="1"/>
          <p:nvPr/>
        </p:nvSpPr>
        <p:spPr>
          <a:xfrm>
            <a:off x="2482215" y="1096045"/>
            <a:ext cx="7103952" cy="759647"/>
          </a:xfrm>
          <a:prstGeom prst="rect">
            <a:avLst/>
          </a:prstGeom>
        </p:spPr>
        <p:txBody>
          <a:bodyPr lIns="0" tIns="0" rIns="0" bIns="0" rtlCol="0" anchor="t">
            <a:spAutoFit/>
          </a:bodyPr>
          <a:lstStyle/>
          <a:p>
            <a:pPr algn="ctr">
              <a:lnSpc>
                <a:spcPts val="5147"/>
              </a:lnSpc>
            </a:pPr>
            <a:r>
              <a:rPr lang="en-US" sz="7148" i="1">
                <a:solidFill>
                  <a:srgbClr val="60AFA6"/>
                </a:solidFill>
                <a:latin typeface="Lato Italics"/>
                <a:ea typeface="Lato Italics"/>
                <a:cs typeface="Lato Italics"/>
                <a:sym typeface="Lato Italics"/>
              </a:rPr>
              <a:t>“AI TEAMMATE,</a:t>
            </a:r>
          </a:p>
        </p:txBody>
      </p:sp>
      <p:grpSp>
        <p:nvGrpSpPr>
          <p:cNvPr id="6" name="Group 6"/>
          <p:cNvGrpSpPr/>
          <p:nvPr/>
        </p:nvGrpSpPr>
        <p:grpSpPr>
          <a:xfrm>
            <a:off x="10561426" y="4419609"/>
            <a:ext cx="3345744" cy="4114800"/>
            <a:chOff x="0" y="0"/>
            <a:chExt cx="4460992" cy="5486400"/>
          </a:xfrm>
        </p:grpSpPr>
        <p:sp>
          <p:nvSpPr>
            <p:cNvPr id="7" name="Freeform 7"/>
            <p:cNvSpPr/>
            <p:nvPr/>
          </p:nvSpPr>
          <p:spPr>
            <a:xfrm>
              <a:off x="0" y="0"/>
              <a:ext cx="4460992" cy="5486400"/>
            </a:xfrm>
            <a:custGeom>
              <a:avLst/>
              <a:gdLst/>
              <a:ahLst/>
              <a:cxnLst/>
              <a:rect l="l" t="t" r="r" b="b"/>
              <a:pathLst>
                <a:path w="4460992" h="5486400">
                  <a:moveTo>
                    <a:pt x="0" y="0"/>
                  </a:moveTo>
                  <a:lnTo>
                    <a:pt x="4460992" y="0"/>
                  </a:lnTo>
                  <a:lnTo>
                    <a:pt x="4460992" y="5486400"/>
                  </a:lnTo>
                  <a:lnTo>
                    <a:pt x="0" y="54864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691" y="0"/>
            <a:ext cx="20111449" cy="13399253"/>
          </a:xfrm>
          <a:custGeom>
            <a:avLst/>
            <a:gdLst/>
            <a:ahLst/>
            <a:cxnLst/>
            <a:rect l="l" t="t" r="r" b="b"/>
            <a:pathLst>
              <a:path w="20111449" h="13399253">
                <a:moveTo>
                  <a:pt x="0" y="0"/>
                </a:moveTo>
                <a:lnTo>
                  <a:pt x="20111449" y="0"/>
                </a:lnTo>
                <a:lnTo>
                  <a:pt x="20111449" y="13399253"/>
                </a:lnTo>
                <a:lnTo>
                  <a:pt x="0" y="13399253"/>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195761" y="4549877"/>
            <a:ext cx="14073648" cy="5482713"/>
            <a:chOff x="0" y="0"/>
            <a:chExt cx="3706640" cy="1444007"/>
          </a:xfrm>
        </p:grpSpPr>
        <p:sp>
          <p:nvSpPr>
            <p:cNvPr id="4" name="Freeform 4"/>
            <p:cNvSpPr/>
            <p:nvPr/>
          </p:nvSpPr>
          <p:spPr>
            <a:xfrm>
              <a:off x="0" y="0"/>
              <a:ext cx="3706640" cy="1444007"/>
            </a:xfrm>
            <a:custGeom>
              <a:avLst/>
              <a:gdLst/>
              <a:ahLst/>
              <a:cxnLst/>
              <a:rect l="l" t="t" r="r" b="b"/>
              <a:pathLst>
                <a:path w="3706640" h="1444007">
                  <a:moveTo>
                    <a:pt x="28055" y="0"/>
                  </a:moveTo>
                  <a:lnTo>
                    <a:pt x="3678585" y="0"/>
                  </a:lnTo>
                  <a:cubicBezTo>
                    <a:pt x="3686026" y="0"/>
                    <a:pt x="3693161" y="2956"/>
                    <a:pt x="3698423" y="8217"/>
                  </a:cubicBezTo>
                  <a:cubicBezTo>
                    <a:pt x="3703684" y="13479"/>
                    <a:pt x="3706640" y="20614"/>
                    <a:pt x="3706640" y="28055"/>
                  </a:cubicBezTo>
                  <a:lnTo>
                    <a:pt x="3706640" y="1415952"/>
                  </a:lnTo>
                  <a:cubicBezTo>
                    <a:pt x="3706640" y="1431446"/>
                    <a:pt x="3694079" y="1444007"/>
                    <a:pt x="3678585" y="1444007"/>
                  </a:cubicBezTo>
                  <a:lnTo>
                    <a:pt x="28055" y="1444007"/>
                  </a:lnTo>
                  <a:cubicBezTo>
                    <a:pt x="20614" y="1444007"/>
                    <a:pt x="13479" y="1441051"/>
                    <a:pt x="8217" y="1435790"/>
                  </a:cubicBezTo>
                  <a:cubicBezTo>
                    <a:pt x="2956" y="1430528"/>
                    <a:pt x="0" y="1423392"/>
                    <a:pt x="0" y="1415952"/>
                  </a:cubicBezTo>
                  <a:lnTo>
                    <a:pt x="0" y="28055"/>
                  </a:lnTo>
                  <a:cubicBezTo>
                    <a:pt x="0" y="20614"/>
                    <a:pt x="2956" y="13479"/>
                    <a:pt x="8217" y="8217"/>
                  </a:cubicBezTo>
                  <a:cubicBezTo>
                    <a:pt x="13479" y="2956"/>
                    <a:pt x="20614" y="0"/>
                    <a:pt x="28055" y="0"/>
                  </a:cubicBezTo>
                  <a:close/>
                </a:path>
              </a:pathLst>
            </a:custGeom>
            <a:solidFill>
              <a:srgbClr val="FFFFFF"/>
            </a:solidFill>
          </p:spPr>
          <p:txBody>
            <a:bodyPr/>
            <a:lstStyle/>
            <a:p>
              <a:endParaRPr lang="en-US"/>
            </a:p>
          </p:txBody>
        </p:sp>
        <p:sp>
          <p:nvSpPr>
            <p:cNvPr id="5" name="TextBox 5"/>
            <p:cNvSpPr txBox="1"/>
            <p:nvPr/>
          </p:nvSpPr>
          <p:spPr>
            <a:xfrm>
              <a:off x="0" y="-85725"/>
              <a:ext cx="3706640" cy="1529732"/>
            </a:xfrm>
            <a:prstGeom prst="rect">
              <a:avLst/>
            </a:prstGeom>
          </p:spPr>
          <p:txBody>
            <a:bodyPr lIns="50800" tIns="50800" rIns="50800" bIns="50800" rtlCol="0" anchor="ctr"/>
            <a:lstStyle/>
            <a:p>
              <a:pPr algn="ctr">
                <a:lnSpc>
                  <a:spcPts val="2999"/>
                </a:lnSpc>
              </a:pPr>
              <a:endParaRPr/>
            </a:p>
          </p:txBody>
        </p:sp>
      </p:grpSp>
      <p:sp>
        <p:nvSpPr>
          <p:cNvPr id="6" name="Freeform 6"/>
          <p:cNvSpPr/>
          <p:nvPr/>
        </p:nvSpPr>
        <p:spPr>
          <a:xfrm flipH="1">
            <a:off x="3624416" y="4847229"/>
            <a:ext cx="3915260" cy="1619939"/>
          </a:xfrm>
          <a:custGeom>
            <a:avLst/>
            <a:gdLst/>
            <a:ahLst/>
            <a:cxnLst/>
            <a:rect l="l" t="t" r="r" b="b"/>
            <a:pathLst>
              <a:path w="3915260" h="1619939">
                <a:moveTo>
                  <a:pt x="3915260" y="0"/>
                </a:moveTo>
                <a:lnTo>
                  <a:pt x="0" y="0"/>
                </a:lnTo>
                <a:lnTo>
                  <a:pt x="0" y="1619939"/>
                </a:lnTo>
                <a:lnTo>
                  <a:pt x="3915260" y="1619939"/>
                </a:lnTo>
                <a:lnTo>
                  <a:pt x="3915260" y="0"/>
                </a:lnTo>
                <a:close/>
              </a:path>
            </a:pathLst>
          </a:custGeom>
          <a:blipFill>
            <a:blip r:embed="rId4">
              <a:alphaModFix amt="2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87783" y="401276"/>
            <a:ext cx="3815956" cy="6242872"/>
          </a:xfrm>
          <a:custGeom>
            <a:avLst/>
            <a:gdLst/>
            <a:ahLst/>
            <a:cxnLst/>
            <a:rect l="l" t="t" r="r" b="b"/>
            <a:pathLst>
              <a:path w="3815956" h="6242872">
                <a:moveTo>
                  <a:pt x="0" y="0"/>
                </a:moveTo>
                <a:lnTo>
                  <a:pt x="3815956" y="0"/>
                </a:lnTo>
                <a:lnTo>
                  <a:pt x="3815956" y="6242872"/>
                </a:lnTo>
                <a:lnTo>
                  <a:pt x="0" y="6242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785760" y="6732571"/>
            <a:ext cx="14716481" cy="2662529"/>
          </a:xfrm>
          <a:prstGeom prst="rect">
            <a:avLst/>
          </a:prstGeom>
        </p:spPr>
        <p:txBody>
          <a:bodyPr lIns="0" tIns="0" rIns="0" bIns="0" rtlCol="0" anchor="t">
            <a:spAutoFit/>
          </a:bodyPr>
          <a:lstStyle/>
          <a:p>
            <a:pPr algn="ctr">
              <a:lnSpc>
                <a:spcPts val="7071"/>
              </a:lnSpc>
              <a:spcBef>
                <a:spcPct val="0"/>
              </a:spcBef>
            </a:pPr>
            <a:r>
              <a:rPr lang="en-US" sz="5051">
                <a:solidFill>
                  <a:srgbClr val="000000"/>
                </a:solidFill>
                <a:latin typeface="Lato"/>
                <a:ea typeface="Lato"/>
                <a:cs typeface="Lato"/>
                <a:sym typeface="Lato"/>
              </a:rPr>
              <a:t>These prompts can help organizations utilize ChatGPT to improve efficiency, enhance communication, and better serve your communities.</a:t>
            </a:r>
          </a:p>
        </p:txBody>
      </p:sp>
      <p:sp>
        <p:nvSpPr>
          <p:cNvPr id="9" name="Freeform 9"/>
          <p:cNvSpPr/>
          <p:nvPr/>
        </p:nvSpPr>
        <p:spPr>
          <a:xfrm flipH="1">
            <a:off x="4348316" y="4847229"/>
            <a:ext cx="3915260" cy="1619939"/>
          </a:xfrm>
          <a:custGeom>
            <a:avLst/>
            <a:gdLst/>
            <a:ahLst/>
            <a:cxnLst/>
            <a:rect l="l" t="t" r="r" b="b"/>
            <a:pathLst>
              <a:path w="3915260" h="1619939">
                <a:moveTo>
                  <a:pt x="3915260" y="0"/>
                </a:moveTo>
                <a:lnTo>
                  <a:pt x="0" y="0"/>
                </a:lnTo>
                <a:lnTo>
                  <a:pt x="0" y="1619939"/>
                </a:lnTo>
                <a:lnTo>
                  <a:pt x="3915260" y="1619939"/>
                </a:lnTo>
                <a:lnTo>
                  <a:pt x="39152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069" y="547704"/>
            <a:ext cx="10464153" cy="1136822"/>
          </a:xfrm>
          <a:prstGeom prst="rect">
            <a:avLst/>
          </a:prstGeom>
        </p:spPr>
        <p:txBody>
          <a:bodyPr lIns="0" tIns="0" rIns="0" bIns="0" rtlCol="0" anchor="t">
            <a:spAutoFit/>
          </a:bodyPr>
          <a:lstStyle/>
          <a:p>
            <a:pPr marL="0" lvl="0" indent="0" algn="l">
              <a:lnSpc>
                <a:spcPts val="8927"/>
              </a:lnSpc>
            </a:pPr>
            <a:r>
              <a:rPr lang="en-US" sz="7439">
                <a:solidFill>
                  <a:srgbClr val="60AFA6"/>
                </a:solidFill>
                <a:latin typeface="Lato"/>
                <a:ea typeface="Lato"/>
                <a:cs typeface="Lato"/>
                <a:sym typeface="Lato"/>
              </a:rPr>
              <a:t>CHATGPT PROMPTS</a:t>
            </a:r>
          </a:p>
        </p:txBody>
      </p:sp>
      <p:sp>
        <p:nvSpPr>
          <p:cNvPr id="3" name="TextBox 3"/>
          <p:cNvSpPr txBox="1"/>
          <p:nvPr/>
        </p:nvSpPr>
        <p:spPr>
          <a:xfrm>
            <a:off x="1028700" y="2544492"/>
            <a:ext cx="4632478" cy="495300"/>
          </a:xfrm>
          <a:prstGeom prst="rect">
            <a:avLst/>
          </a:prstGeom>
        </p:spPr>
        <p:txBody>
          <a:bodyPr lIns="0" tIns="0" rIns="0" bIns="0" rtlCol="0" anchor="t">
            <a:spAutoFit/>
          </a:bodyPr>
          <a:lstStyle/>
          <a:p>
            <a:pPr marL="0" lvl="0" indent="0" algn="l">
              <a:lnSpc>
                <a:spcPts val="3952"/>
              </a:lnSpc>
            </a:pPr>
            <a:r>
              <a:rPr lang="en-US" sz="3293" b="1" u="sng">
                <a:solidFill>
                  <a:srgbClr val="000000"/>
                </a:solidFill>
                <a:latin typeface="Lato Bold"/>
                <a:ea typeface="Lato Bold"/>
                <a:cs typeface="Lato Bold"/>
                <a:sym typeface="Lato Bold"/>
              </a:rPr>
              <a:t>HUMAN RESOURCES:</a:t>
            </a:r>
          </a:p>
        </p:txBody>
      </p:sp>
      <p:sp>
        <p:nvSpPr>
          <p:cNvPr id="4" name="TextBox 4"/>
          <p:cNvSpPr txBox="1"/>
          <p:nvPr/>
        </p:nvSpPr>
        <p:spPr>
          <a:xfrm>
            <a:off x="1028700" y="3253793"/>
            <a:ext cx="16230600" cy="6438900"/>
          </a:xfrm>
          <a:prstGeom prst="rect">
            <a:avLst/>
          </a:prstGeom>
        </p:spPr>
        <p:txBody>
          <a:bodyPr lIns="0" tIns="0" rIns="0" bIns="0" rtlCol="0" anchor="t">
            <a:spAutoFit/>
          </a:bodyPr>
          <a:lstStyle/>
          <a:p>
            <a:pPr algn="l">
              <a:lnSpc>
                <a:spcPts val="3952"/>
              </a:lnSpc>
            </a:pPr>
            <a:r>
              <a:rPr lang="en-US" sz="3293" b="1">
                <a:solidFill>
                  <a:srgbClr val="000000"/>
                </a:solidFill>
                <a:latin typeface="Lato Bold"/>
                <a:ea typeface="Lato Bold"/>
                <a:cs typeface="Lato Bold"/>
                <a:sym typeface="Lato Bold"/>
              </a:rPr>
              <a:t>Employee Onboarding:</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"Create a detailed onboarding checklist for new bus drivers, including training modules, necessary documentation, and orientation activities."</a:t>
            </a:r>
          </a:p>
          <a:p>
            <a:pPr algn="l">
              <a:lnSpc>
                <a:spcPts val="3952"/>
              </a:lnSpc>
            </a:pPr>
            <a:r>
              <a:rPr lang="en-US" sz="3293" b="1">
                <a:solidFill>
                  <a:srgbClr val="000000"/>
                </a:solidFill>
                <a:latin typeface="Lato Bold"/>
                <a:ea typeface="Lato Bold"/>
                <a:cs typeface="Lato Bold"/>
                <a:sym typeface="Lato Bold"/>
              </a:rPr>
              <a:t>Job Descriptions:</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"Draft a job description for a transit system operations manager, highlighting key responsibilities, required qualifications, and preferred skills."</a:t>
            </a:r>
          </a:p>
          <a:p>
            <a:pPr algn="l">
              <a:lnSpc>
                <a:spcPts val="3952"/>
              </a:lnSpc>
            </a:pPr>
            <a:r>
              <a:rPr lang="en-US" sz="3293" b="1">
                <a:solidFill>
                  <a:srgbClr val="000000"/>
                </a:solidFill>
                <a:latin typeface="Lato Bold"/>
                <a:ea typeface="Lato Bold"/>
                <a:cs typeface="Lato Bold"/>
                <a:sym typeface="Lato Bold"/>
              </a:rPr>
              <a:t>Performance Reviews:</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"Generate a template for conducting performance reviews for administrative staff, including sections for self-assessment, manager feedback, and goal setting."</a:t>
            </a:r>
          </a:p>
          <a:p>
            <a:pPr algn="l">
              <a:lnSpc>
                <a:spcPts val="3952"/>
              </a:lnSpc>
            </a:pPr>
            <a:r>
              <a:rPr lang="en-US" sz="3293" b="1">
                <a:solidFill>
                  <a:srgbClr val="000000"/>
                </a:solidFill>
                <a:latin typeface="Lato Bold"/>
                <a:ea typeface="Lato Bold"/>
                <a:cs typeface="Lato Bold"/>
                <a:sym typeface="Lato Bold"/>
              </a:rPr>
              <a:t>Conflict Resolution:</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"Provide guidelines for HR managers on how to handle conflicts between drivers and dispatchers, ensuring fairness and maintaining morale."</a:t>
            </a:r>
          </a:p>
          <a:p>
            <a:pPr marL="0" lvl="0" indent="0" algn="l">
              <a:lnSpc>
                <a:spcPts val="3952"/>
              </a:lnSpc>
            </a:pPr>
            <a:endParaRPr lang="en-US" sz="3293" i="1">
              <a:solidFill>
                <a:srgbClr val="000000"/>
              </a:solidFill>
              <a:latin typeface="Lato Italics"/>
              <a:ea typeface="Lato Italics"/>
              <a:cs typeface="Lato Italics"/>
              <a:sym typeface="Lato Italics"/>
            </a:endParaRPr>
          </a:p>
        </p:txBody>
      </p:sp>
      <p:sp>
        <p:nvSpPr>
          <p:cNvPr id="5" name="TextBox 5"/>
          <p:cNvSpPr txBox="1"/>
          <p:nvPr/>
        </p:nvSpPr>
        <p:spPr>
          <a:xfrm>
            <a:off x="10873335" y="500079"/>
            <a:ext cx="6532244" cy="1914634"/>
          </a:xfrm>
          <a:prstGeom prst="rect">
            <a:avLst/>
          </a:prstGeom>
        </p:spPr>
        <p:txBody>
          <a:bodyPr lIns="0" tIns="0" rIns="0" bIns="0" rtlCol="0" anchor="t">
            <a:spAutoFit/>
          </a:bodyPr>
          <a:lstStyle/>
          <a:p>
            <a:pPr algn="ctr">
              <a:lnSpc>
                <a:spcPts val="3847"/>
              </a:lnSpc>
              <a:spcBef>
                <a:spcPct val="0"/>
              </a:spcBef>
            </a:pPr>
            <a:r>
              <a:rPr lang="en-US" sz="2748">
                <a:solidFill>
                  <a:srgbClr val="FFFFFF"/>
                </a:solidFill>
                <a:latin typeface="Lato"/>
                <a:ea typeface="Lato"/>
                <a:cs typeface="Lato"/>
                <a:sym typeface="Lato"/>
              </a:rPr>
              <a:t>Here are some tailored ChatGPT prompts that public transportation agencies could use to help streamline various aspects of their operations, HR, marketing, and more: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26479"/>
            <a:ext cx="16230600" cy="7429500"/>
          </a:xfrm>
          <a:prstGeom prst="rect">
            <a:avLst/>
          </a:prstGeom>
        </p:spPr>
        <p:txBody>
          <a:bodyPr lIns="0" tIns="0" rIns="0" bIns="0" rtlCol="0" anchor="t">
            <a:spAutoFit/>
          </a:bodyPr>
          <a:lstStyle/>
          <a:p>
            <a:pPr algn="l">
              <a:lnSpc>
                <a:spcPts val="3952"/>
              </a:lnSpc>
            </a:pPr>
            <a:r>
              <a:rPr lang="en-US" sz="3293" b="1">
                <a:solidFill>
                  <a:srgbClr val="000000"/>
                </a:solidFill>
                <a:latin typeface="Lato Bold"/>
                <a:ea typeface="Lato Bold"/>
                <a:cs typeface="Lato Bold"/>
                <a:sym typeface="Lato Bold"/>
              </a:rPr>
              <a:t>Route Optimization:</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"Suggest ways to optimize bus routes in a mid-sized city to reduce travel time and increase coverage, considering peak hours and passenger demand."</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Maintenance Schedules:</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"Create a maintenance schedule for a fleet of buses, including daily checks, weekly inspections, and monthly servicing tasks."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Safety Protocols:</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"Develop a comprehensive safety protocol for public transportation during extreme weather conditions, including communication plans and emergency procedures."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Passenger Feedback:</a:t>
            </a:r>
          </a:p>
          <a:p>
            <a:pPr marL="0" lvl="0" indent="0"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"Design a survey to gather passenger feedback on service quality, route efficiency, and overall satisfaction with the public transit system."</a:t>
            </a:r>
          </a:p>
        </p:txBody>
      </p:sp>
      <p:sp>
        <p:nvSpPr>
          <p:cNvPr id="3" name="TextBox 3"/>
          <p:cNvSpPr txBox="1"/>
          <p:nvPr/>
        </p:nvSpPr>
        <p:spPr>
          <a:xfrm>
            <a:off x="870069" y="547704"/>
            <a:ext cx="6969330" cy="760327"/>
          </a:xfrm>
          <a:prstGeom prst="rect">
            <a:avLst/>
          </a:prstGeom>
        </p:spPr>
        <p:txBody>
          <a:bodyPr lIns="0" tIns="0" rIns="0" bIns="0" rtlCol="0" anchor="t">
            <a:spAutoFit/>
          </a:bodyPr>
          <a:lstStyle/>
          <a:p>
            <a:pPr marL="0" lvl="0" indent="0" algn="l">
              <a:lnSpc>
                <a:spcPts val="5945"/>
              </a:lnSpc>
            </a:pPr>
            <a:r>
              <a:rPr lang="en-US" sz="4954">
                <a:solidFill>
                  <a:srgbClr val="60AFA6"/>
                </a:solidFill>
                <a:latin typeface="Lato"/>
                <a:ea typeface="Lato"/>
                <a:cs typeface="Lato"/>
                <a:sym typeface="Lato"/>
              </a:rPr>
              <a:t>CHATGPT PROMPTS</a:t>
            </a:r>
          </a:p>
        </p:txBody>
      </p:sp>
      <p:sp>
        <p:nvSpPr>
          <p:cNvPr id="4" name="TextBox 4"/>
          <p:cNvSpPr txBox="1"/>
          <p:nvPr/>
        </p:nvSpPr>
        <p:spPr>
          <a:xfrm>
            <a:off x="1028700" y="1530540"/>
            <a:ext cx="4632478" cy="495300"/>
          </a:xfrm>
          <a:prstGeom prst="rect">
            <a:avLst/>
          </a:prstGeom>
        </p:spPr>
        <p:txBody>
          <a:bodyPr lIns="0" tIns="0" rIns="0" bIns="0" rtlCol="0" anchor="t">
            <a:spAutoFit/>
          </a:bodyPr>
          <a:lstStyle/>
          <a:p>
            <a:pPr marL="0" lvl="0" indent="0" algn="l">
              <a:lnSpc>
                <a:spcPts val="3952"/>
              </a:lnSpc>
            </a:pPr>
            <a:r>
              <a:rPr lang="en-US" sz="3293" b="1" u="sng">
                <a:solidFill>
                  <a:srgbClr val="000000"/>
                </a:solidFill>
                <a:latin typeface="Lato Bold"/>
                <a:ea typeface="Lato Bold"/>
                <a:cs typeface="Lato Bold"/>
                <a:sym typeface="Lato Bold"/>
              </a:rPr>
              <a:t>OPERATIONS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069" y="547704"/>
            <a:ext cx="6969330" cy="760327"/>
          </a:xfrm>
          <a:prstGeom prst="rect">
            <a:avLst/>
          </a:prstGeom>
        </p:spPr>
        <p:txBody>
          <a:bodyPr lIns="0" tIns="0" rIns="0" bIns="0" rtlCol="0" anchor="t">
            <a:spAutoFit/>
          </a:bodyPr>
          <a:lstStyle/>
          <a:p>
            <a:pPr marL="0" lvl="0" indent="0" algn="l">
              <a:lnSpc>
                <a:spcPts val="5945"/>
              </a:lnSpc>
            </a:pPr>
            <a:r>
              <a:rPr lang="en-US" sz="4954">
                <a:solidFill>
                  <a:srgbClr val="60AFA6"/>
                </a:solidFill>
                <a:latin typeface="Lato"/>
                <a:ea typeface="Lato"/>
                <a:cs typeface="Lato"/>
                <a:sym typeface="Lato"/>
              </a:rPr>
              <a:t>CHATGPT PROMPTS</a:t>
            </a:r>
          </a:p>
        </p:txBody>
      </p:sp>
      <p:sp>
        <p:nvSpPr>
          <p:cNvPr id="3" name="TextBox 3"/>
          <p:cNvSpPr txBox="1"/>
          <p:nvPr/>
        </p:nvSpPr>
        <p:spPr>
          <a:xfrm>
            <a:off x="1028700" y="1530540"/>
            <a:ext cx="4632478" cy="495300"/>
          </a:xfrm>
          <a:prstGeom prst="rect">
            <a:avLst/>
          </a:prstGeom>
        </p:spPr>
        <p:txBody>
          <a:bodyPr lIns="0" tIns="0" rIns="0" bIns="0" rtlCol="0" anchor="t">
            <a:spAutoFit/>
          </a:bodyPr>
          <a:lstStyle/>
          <a:p>
            <a:pPr marL="0" lvl="0" indent="0" algn="l">
              <a:lnSpc>
                <a:spcPts val="3952"/>
              </a:lnSpc>
            </a:pPr>
            <a:r>
              <a:rPr lang="en-US" sz="3293" b="1" u="sng">
                <a:solidFill>
                  <a:srgbClr val="000000"/>
                </a:solidFill>
                <a:latin typeface="Lato Bold"/>
                <a:ea typeface="Lato Bold"/>
                <a:cs typeface="Lato Bold"/>
                <a:sym typeface="Lato Bold"/>
              </a:rPr>
              <a:t>MARKETING</a:t>
            </a:r>
          </a:p>
        </p:txBody>
      </p:sp>
      <p:sp>
        <p:nvSpPr>
          <p:cNvPr id="4" name="TextBox 4"/>
          <p:cNvSpPr txBox="1"/>
          <p:nvPr/>
        </p:nvSpPr>
        <p:spPr>
          <a:xfrm>
            <a:off x="1028700" y="2184535"/>
            <a:ext cx="16230600" cy="7429500"/>
          </a:xfrm>
          <a:prstGeom prst="rect">
            <a:avLst/>
          </a:prstGeom>
        </p:spPr>
        <p:txBody>
          <a:bodyPr lIns="0" tIns="0" rIns="0" bIns="0" rtlCol="0" anchor="t">
            <a:spAutoFit/>
          </a:bodyPr>
          <a:lstStyle/>
          <a:p>
            <a:pPr algn="l">
              <a:lnSpc>
                <a:spcPts val="3952"/>
              </a:lnSpc>
            </a:pPr>
            <a:r>
              <a:rPr lang="en-US" sz="3293" b="1">
                <a:solidFill>
                  <a:srgbClr val="000000"/>
                </a:solidFill>
                <a:latin typeface="Lato Bold"/>
                <a:ea typeface="Lato Bold"/>
                <a:cs typeface="Lato Bold"/>
                <a:sym typeface="Lato Bold"/>
              </a:rPr>
              <a:t>Campaign Planning:</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"Outline a marketing campaign to promote a new bus route, including key messages, target audiences, and suggested advertising channels."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Social Media Content:</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"Generate a month's worth of social media posts to engage the community and promote public transit benefits, including tips for first-time riders and eco-friendly transit facts."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Public Relations:</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"Draft a press release announcing a new initiative to provide free transit passes for low-income residents, highlighting the program's goals and benefits."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Event Promotion:</a:t>
            </a:r>
          </a:p>
          <a:p>
            <a:pPr marL="0" lvl="0" indent="0"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"Create promotional materials for a community event celebrating the 50th anniversary of the public transit system, including flyers, email templates, and social media posts."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069" y="547704"/>
            <a:ext cx="6969330" cy="760327"/>
          </a:xfrm>
          <a:prstGeom prst="rect">
            <a:avLst/>
          </a:prstGeom>
        </p:spPr>
        <p:txBody>
          <a:bodyPr lIns="0" tIns="0" rIns="0" bIns="0" rtlCol="0" anchor="t">
            <a:spAutoFit/>
          </a:bodyPr>
          <a:lstStyle/>
          <a:p>
            <a:pPr marL="0" lvl="0" indent="0" algn="l">
              <a:lnSpc>
                <a:spcPts val="5945"/>
              </a:lnSpc>
            </a:pPr>
            <a:r>
              <a:rPr lang="en-US" sz="4954">
                <a:solidFill>
                  <a:srgbClr val="60AFA6"/>
                </a:solidFill>
                <a:latin typeface="Lato"/>
                <a:ea typeface="Lato"/>
                <a:cs typeface="Lato"/>
                <a:sym typeface="Lato"/>
              </a:rPr>
              <a:t>CHATGPT PROMPTS</a:t>
            </a:r>
          </a:p>
        </p:txBody>
      </p:sp>
      <p:sp>
        <p:nvSpPr>
          <p:cNvPr id="3" name="TextBox 3"/>
          <p:cNvSpPr txBox="1"/>
          <p:nvPr/>
        </p:nvSpPr>
        <p:spPr>
          <a:xfrm>
            <a:off x="1028700" y="1530540"/>
            <a:ext cx="4632478" cy="495300"/>
          </a:xfrm>
          <a:prstGeom prst="rect">
            <a:avLst/>
          </a:prstGeom>
        </p:spPr>
        <p:txBody>
          <a:bodyPr lIns="0" tIns="0" rIns="0" bIns="0" rtlCol="0" anchor="t">
            <a:spAutoFit/>
          </a:bodyPr>
          <a:lstStyle/>
          <a:p>
            <a:pPr marL="0" lvl="0" indent="0" algn="l">
              <a:lnSpc>
                <a:spcPts val="3952"/>
              </a:lnSpc>
            </a:pPr>
            <a:r>
              <a:rPr lang="en-US" sz="3293" b="1" u="sng">
                <a:solidFill>
                  <a:srgbClr val="000000"/>
                </a:solidFill>
                <a:latin typeface="Lato Bold"/>
                <a:ea typeface="Lato Bold"/>
                <a:cs typeface="Lato Bold"/>
                <a:sym typeface="Lato Bold"/>
              </a:rPr>
              <a:t>OTHER USES</a:t>
            </a:r>
          </a:p>
        </p:txBody>
      </p:sp>
      <p:sp>
        <p:nvSpPr>
          <p:cNvPr id="4" name="TextBox 4"/>
          <p:cNvSpPr txBox="1"/>
          <p:nvPr/>
        </p:nvSpPr>
        <p:spPr>
          <a:xfrm>
            <a:off x="1028700" y="2184535"/>
            <a:ext cx="16230600" cy="7429500"/>
          </a:xfrm>
          <a:prstGeom prst="rect">
            <a:avLst/>
          </a:prstGeom>
        </p:spPr>
        <p:txBody>
          <a:bodyPr lIns="0" tIns="0" rIns="0" bIns="0" rtlCol="0" anchor="t">
            <a:spAutoFit/>
          </a:bodyPr>
          <a:lstStyle/>
          <a:p>
            <a:pPr algn="l">
              <a:lnSpc>
                <a:spcPts val="3952"/>
              </a:lnSpc>
            </a:pPr>
            <a:r>
              <a:rPr lang="en-US" sz="3293" b="1">
                <a:solidFill>
                  <a:srgbClr val="000000"/>
                </a:solidFill>
                <a:latin typeface="Lato Bold"/>
                <a:ea typeface="Lato Bold"/>
                <a:cs typeface="Lato Bold"/>
                <a:sym typeface="Lato Bold"/>
              </a:rPr>
              <a:t>Customer Service:</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"Write a script for customer service representatives to handle common inquiries about route schedules, fare information, and lost items."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Grant Writing:</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"Assist in writing a grant proposal to secure funding for expanding electric bus fleets, emphasizing the environmental and economic benefits."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Community Engagement:</a:t>
            </a:r>
          </a:p>
          <a:p>
            <a:pPr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"Develop a plan to engage local schools in transit education programs, including potential activities, partnerships, and outreach strategies."</a:t>
            </a:r>
          </a:p>
          <a:p>
            <a:pPr algn="l">
              <a:lnSpc>
                <a:spcPts val="3952"/>
              </a:lnSpc>
            </a:pPr>
            <a:endParaRPr lang="en-US" sz="3293" i="1">
              <a:solidFill>
                <a:srgbClr val="000000"/>
              </a:solidFill>
              <a:latin typeface="Lato Italics"/>
              <a:ea typeface="Lato Italics"/>
              <a:cs typeface="Lato Italics"/>
              <a:sym typeface="Lato Italics"/>
            </a:endParaRPr>
          </a:p>
          <a:p>
            <a:pPr algn="l">
              <a:lnSpc>
                <a:spcPts val="3952"/>
              </a:lnSpc>
            </a:pPr>
            <a:r>
              <a:rPr lang="en-US" sz="3293" b="1">
                <a:solidFill>
                  <a:srgbClr val="000000"/>
                </a:solidFill>
                <a:latin typeface="Lato Bold"/>
                <a:ea typeface="Lato Bold"/>
                <a:cs typeface="Lato Bold"/>
                <a:sym typeface="Lato Bold"/>
              </a:rPr>
              <a:t>Crisis Communication:</a:t>
            </a:r>
          </a:p>
          <a:p>
            <a:pPr marL="0" lvl="0" indent="0" algn="ctr">
              <a:lnSpc>
                <a:spcPts val="3952"/>
              </a:lnSpc>
            </a:pPr>
            <a:r>
              <a:rPr lang="en-US" sz="3293">
                <a:solidFill>
                  <a:srgbClr val="000000"/>
                </a:solidFill>
                <a:latin typeface="Lato"/>
                <a:ea typeface="Lato"/>
                <a:cs typeface="Lato"/>
                <a:sym typeface="Lato"/>
              </a:rPr>
              <a:t>  </a:t>
            </a:r>
            <a:r>
              <a:rPr lang="en-US" sz="3293" i="1">
                <a:solidFill>
                  <a:srgbClr val="000000"/>
                </a:solidFill>
                <a:latin typeface="Lato Italics"/>
                <a:ea typeface="Lato Italics"/>
                <a:cs typeface="Lato Italics"/>
                <a:sym typeface="Lato Italics"/>
              </a:rPr>
              <a:t> "Prepare a crisis communication plan for dealing with major service disruptions, including sample announcements, social media updates, and media statements."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4998526" y="101472"/>
            <a:ext cx="3126831" cy="4583041"/>
          </a:xfrm>
          <a:custGeom>
            <a:avLst/>
            <a:gdLst/>
            <a:ahLst/>
            <a:cxnLst/>
            <a:rect l="l" t="t" r="r" b="b"/>
            <a:pathLst>
              <a:path w="3126831" h="4583041">
                <a:moveTo>
                  <a:pt x="3126831" y="0"/>
                </a:moveTo>
                <a:lnTo>
                  <a:pt x="0" y="0"/>
                </a:lnTo>
                <a:lnTo>
                  <a:pt x="0" y="4583041"/>
                </a:lnTo>
                <a:lnTo>
                  <a:pt x="3126831" y="4583041"/>
                </a:lnTo>
                <a:lnTo>
                  <a:pt x="3126831" y="0"/>
                </a:lnTo>
                <a:close/>
              </a:path>
            </a:pathLst>
          </a:custGeom>
          <a:blipFill>
            <a:blip r:embed="rId2"/>
            <a:stretch>
              <a:fillRect/>
            </a:stretch>
          </a:blipFill>
        </p:spPr>
        <p:txBody>
          <a:bodyPr/>
          <a:lstStyle/>
          <a:p>
            <a:endParaRPr lang="en-US"/>
          </a:p>
        </p:txBody>
      </p:sp>
      <p:sp>
        <p:nvSpPr>
          <p:cNvPr id="3" name="TextBox 3"/>
          <p:cNvSpPr txBox="1"/>
          <p:nvPr/>
        </p:nvSpPr>
        <p:spPr>
          <a:xfrm>
            <a:off x="1359912" y="2447925"/>
            <a:ext cx="14380749" cy="6810375"/>
          </a:xfrm>
          <a:prstGeom prst="rect">
            <a:avLst/>
          </a:prstGeom>
        </p:spPr>
        <p:txBody>
          <a:bodyPr lIns="0" tIns="0" rIns="0" bIns="0" rtlCol="0" anchor="t">
            <a:spAutoFit/>
          </a:bodyPr>
          <a:lstStyle/>
          <a:p>
            <a:pPr algn="l">
              <a:lnSpc>
                <a:spcPts val="3154"/>
              </a:lnSpc>
            </a:pPr>
            <a:r>
              <a:rPr lang="en-US" sz="2628" b="1">
                <a:solidFill>
                  <a:srgbClr val="000000"/>
                </a:solidFill>
                <a:latin typeface="Lato Bold"/>
                <a:ea typeface="Lato Bold"/>
                <a:cs typeface="Lato Bold"/>
                <a:sym typeface="Lato Bold"/>
              </a:rPr>
              <a:t>Perplexity AI: </a:t>
            </a:r>
            <a:r>
              <a:rPr lang="en-US" sz="2628">
                <a:solidFill>
                  <a:srgbClr val="000000"/>
                </a:solidFill>
                <a:latin typeface="Lato"/>
                <a:ea typeface="Lato"/>
                <a:cs typeface="Lato"/>
                <a:sym typeface="Lato"/>
              </a:rPr>
              <a:t>Perplexity is an AI-powered search and answer engine that provides responses to queries with citations for its sources.</a:t>
            </a:r>
          </a:p>
          <a:p>
            <a:pPr algn="l">
              <a:lnSpc>
                <a:spcPts val="3154"/>
              </a:lnSpc>
            </a:pPr>
            <a:endParaRPr lang="en-US" sz="2628">
              <a:solidFill>
                <a:srgbClr val="000000"/>
              </a:solidFill>
              <a:latin typeface="Lato"/>
              <a:ea typeface="Lato"/>
              <a:cs typeface="Lato"/>
              <a:sym typeface="Lato"/>
            </a:endParaRPr>
          </a:p>
          <a:p>
            <a:pPr algn="l">
              <a:lnSpc>
                <a:spcPts val="3154"/>
              </a:lnSpc>
            </a:pPr>
            <a:r>
              <a:rPr lang="en-US" sz="2628" b="1">
                <a:solidFill>
                  <a:srgbClr val="000000"/>
                </a:solidFill>
                <a:latin typeface="Lato Bold"/>
                <a:ea typeface="Lato Bold"/>
                <a:cs typeface="Lato Bold"/>
                <a:sym typeface="Lato Bold"/>
              </a:rPr>
              <a:t>ChatGPT </a:t>
            </a:r>
            <a:r>
              <a:rPr lang="en-US" sz="2628">
                <a:solidFill>
                  <a:srgbClr val="000000"/>
                </a:solidFill>
                <a:latin typeface="Lato"/>
                <a:ea typeface="Lato"/>
                <a:cs typeface="Lato"/>
                <a:sym typeface="Lato"/>
              </a:rPr>
              <a:t>is an AI-powered conversational tool that can assist with brainstorming, content creation, research, and problem-solving, making it an invaluable resource for enhancing productivity and creativity in your work.</a:t>
            </a:r>
          </a:p>
          <a:p>
            <a:pPr algn="l">
              <a:lnSpc>
                <a:spcPts val="3154"/>
              </a:lnSpc>
            </a:pPr>
            <a:endParaRPr lang="en-US" sz="2628">
              <a:solidFill>
                <a:srgbClr val="000000"/>
              </a:solidFill>
              <a:latin typeface="Lato"/>
              <a:ea typeface="Lato"/>
              <a:cs typeface="Lato"/>
              <a:sym typeface="Lato"/>
            </a:endParaRPr>
          </a:p>
          <a:p>
            <a:pPr algn="l">
              <a:lnSpc>
                <a:spcPts val="3154"/>
              </a:lnSpc>
            </a:pPr>
            <a:r>
              <a:rPr lang="en-US" sz="2628" b="1">
                <a:solidFill>
                  <a:srgbClr val="000000"/>
                </a:solidFill>
                <a:latin typeface="Lato Bold"/>
                <a:ea typeface="Lato Bold"/>
                <a:cs typeface="Lato Bold"/>
                <a:sym typeface="Lato Bold"/>
              </a:rPr>
              <a:t>Scribe: </a:t>
            </a:r>
            <a:r>
              <a:rPr lang="en-US" sz="2628">
                <a:solidFill>
                  <a:srgbClr val="000000"/>
                </a:solidFill>
                <a:latin typeface="Lato"/>
                <a:ea typeface="Lato"/>
                <a:cs typeface="Lato"/>
                <a:sym typeface="Lato"/>
              </a:rPr>
              <a:t>Process documentation</a:t>
            </a:r>
          </a:p>
          <a:p>
            <a:pPr algn="l">
              <a:lnSpc>
                <a:spcPts val="3154"/>
              </a:lnSpc>
            </a:pPr>
            <a:r>
              <a:rPr lang="en-US" sz="2628">
                <a:solidFill>
                  <a:srgbClr val="000000"/>
                </a:solidFill>
                <a:latin typeface="Lato"/>
                <a:ea typeface="Lato"/>
                <a:cs typeface="Lato"/>
                <a:sym typeface="Lato"/>
              </a:rPr>
              <a:t>Description: Scribe uses AI to automatically document workflows by recording steps taken during tasks. It helps create detailed guides and manuals, perfect for onboarding or training team members.</a:t>
            </a:r>
          </a:p>
          <a:p>
            <a:pPr algn="l">
              <a:lnSpc>
                <a:spcPts val="3154"/>
              </a:lnSpc>
            </a:pPr>
            <a:endParaRPr lang="en-US" sz="2628">
              <a:solidFill>
                <a:srgbClr val="000000"/>
              </a:solidFill>
              <a:latin typeface="Lato"/>
              <a:ea typeface="Lato"/>
              <a:cs typeface="Lato"/>
              <a:sym typeface="Lato"/>
            </a:endParaRPr>
          </a:p>
          <a:p>
            <a:pPr algn="l">
              <a:lnSpc>
                <a:spcPts val="3154"/>
              </a:lnSpc>
            </a:pPr>
            <a:r>
              <a:rPr lang="en-US" sz="2628" b="1">
                <a:solidFill>
                  <a:srgbClr val="000000"/>
                </a:solidFill>
                <a:latin typeface="Lato Bold"/>
                <a:ea typeface="Lato Bold"/>
                <a:cs typeface="Lato Bold"/>
                <a:sym typeface="Lato Bold"/>
              </a:rPr>
              <a:t>Otter.ai:</a:t>
            </a:r>
            <a:r>
              <a:rPr lang="en-US" sz="2628">
                <a:solidFill>
                  <a:srgbClr val="000000"/>
                </a:solidFill>
                <a:latin typeface="Lato"/>
                <a:ea typeface="Lato"/>
                <a:cs typeface="Lato"/>
                <a:sym typeface="Lato"/>
              </a:rPr>
              <a:t> Meeting transcription and notes</a:t>
            </a:r>
          </a:p>
          <a:p>
            <a:pPr algn="l">
              <a:lnSpc>
                <a:spcPts val="3154"/>
              </a:lnSpc>
            </a:pPr>
            <a:r>
              <a:rPr lang="en-US" sz="2628">
                <a:solidFill>
                  <a:srgbClr val="000000"/>
                </a:solidFill>
                <a:latin typeface="Lato"/>
                <a:ea typeface="Lato"/>
                <a:cs typeface="Lato"/>
                <a:sym typeface="Lato"/>
              </a:rPr>
              <a:t>Description: Otter.ai uses AI to transcribe meetings, interviews, and webinars in real-time. It can generate summaries, identify key takeaways, and provide actionable insights, helping teams stay organized and saving time on note-taking.</a:t>
            </a:r>
          </a:p>
          <a:p>
            <a:pPr marL="0" lvl="0" indent="0" algn="l">
              <a:lnSpc>
                <a:spcPts val="3154"/>
              </a:lnSpc>
            </a:pPr>
            <a:endParaRPr lang="en-US" sz="2628">
              <a:solidFill>
                <a:srgbClr val="000000"/>
              </a:solidFill>
              <a:latin typeface="Lato"/>
              <a:ea typeface="Lato"/>
              <a:cs typeface="Lato"/>
              <a:sym typeface="Lato"/>
            </a:endParaRPr>
          </a:p>
        </p:txBody>
      </p:sp>
      <p:sp>
        <p:nvSpPr>
          <p:cNvPr id="4" name="Freeform 4"/>
          <p:cNvSpPr/>
          <p:nvPr/>
        </p:nvSpPr>
        <p:spPr>
          <a:xfrm>
            <a:off x="496250" y="2252929"/>
            <a:ext cx="675108" cy="675108"/>
          </a:xfrm>
          <a:custGeom>
            <a:avLst/>
            <a:gdLst/>
            <a:ahLst/>
            <a:cxnLst/>
            <a:rect l="l" t="t" r="r" b="b"/>
            <a:pathLst>
              <a:path w="675108" h="675108">
                <a:moveTo>
                  <a:pt x="0" y="0"/>
                </a:moveTo>
                <a:lnTo>
                  <a:pt x="675108" y="0"/>
                </a:lnTo>
                <a:lnTo>
                  <a:pt x="675108" y="675108"/>
                </a:lnTo>
                <a:lnTo>
                  <a:pt x="0" y="675108"/>
                </a:lnTo>
                <a:lnTo>
                  <a:pt x="0" y="0"/>
                </a:lnTo>
                <a:close/>
              </a:path>
            </a:pathLst>
          </a:custGeom>
          <a:blipFill>
            <a:blip r:embed="rId3"/>
            <a:stretch>
              <a:fillRect/>
            </a:stretch>
          </a:blipFill>
        </p:spPr>
        <p:txBody>
          <a:bodyPr/>
          <a:lstStyle/>
          <a:p>
            <a:endParaRPr lang="en-US"/>
          </a:p>
        </p:txBody>
      </p:sp>
      <p:sp>
        <p:nvSpPr>
          <p:cNvPr id="5" name="Freeform 5"/>
          <p:cNvSpPr/>
          <p:nvPr/>
        </p:nvSpPr>
        <p:spPr>
          <a:xfrm>
            <a:off x="583924" y="3655708"/>
            <a:ext cx="499761" cy="499761"/>
          </a:xfrm>
          <a:custGeom>
            <a:avLst/>
            <a:gdLst/>
            <a:ahLst/>
            <a:cxnLst/>
            <a:rect l="l" t="t" r="r" b="b"/>
            <a:pathLst>
              <a:path w="499761" h="499761">
                <a:moveTo>
                  <a:pt x="0" y="0"/>
                </a:moveTo>
                <a:lnTo>
                  <a:pt x="499761" y="0"/>
                </a:lnTo>
                <a:lnTo>
                  <a:pt x="499761" y="499761"/>
                </a:lnTo>
                <a:lnTo>
                  <a:pt x="0" y="499761"/>
                </a:lnTo>
                <a:lnTo>
                  <a:pt x="0" y="0"/>
                </a:lnTo>
                <a:close/>
              </a:path>
            </a:pathLst>
          </a:custGeom>
          <a:blipFill>
            <a:blip r:embed="rId4"/>
            <a:stretch>
              <a:fillRect/>
            </a:stretch>
          </a:blipFill>
        </p:spPr>
        <p:txBody>
          <a:bodyPr/>
          <a:lstStyle/>
          <a:p>
            <a:endParaRPr lang="en-US"/>
          </a:p>
        </p:txBody>
      </p:sp>
      <p:sp>
        <p:nvSpPr>
          <p:cNvPr id="6" name="Freeform 6"/>
          <p:cNvSpPr/>
          <p:nvPr/>
        </p:nvSpPr>
        <p:spPr>
          <a:xfrm>
            <a:off x="628394" y="5135581"/>
            <a:ext cx="542965" cy="542965"/>
          </a:xfrm>
          <a:custGeom>
            <a:avLst/>
            <a:gdLst/>
            <a:ahLst/>
            <a:cxnLst/>
            <a:rect l="l" t="t" r="r" b="b"/>
            <a:pathLst>
              <a:path w="542965" h="542965">
                <a:moveTo>
                  <a:pt x="0" y="0"/>
                </a:moveTo>
                <a:lnTo>
                  <a:pt x="542964" y="0"/>
                </a:lnTo>
                <a:lnTo>
                  <a:pt x="542964" y="542964"/>
                </a:lnTo>
                <a:lnTo>
                  <a:pt x="0" y="542964"/>
                </a:lnTo>
                <a:lnTo>
                  <a:pt x="0" y="0"/>
                </a:lnTo>
                <a:close/>
              </a:path>
            </a:pathLst>
          </a:custGeom>
          <a:blipFill>
            <a:blip r:embed="rId5"/>
            <a:stretch>
              <a:fillRect/>
            </a:stretch>
          </a:blipFill>
        </p:spPr>
        <p:txBody>
          <a:bodyPr/>
          <a:lstStyle/>
          <a:p>
            <a:endParaRPr lang="en-US"/>
          </a:p>
        </p:txBody>
      </p:sp>
      <p:sp>
        <p:nvSpPr>
          <p:cNvPr id="7" name="Freeform 7"/>
          <p:cNvSpPr/>
          <p:nvPr/>
        </p:nvSpPr>
        <p:spPr>
          <a:xfrm>
            <a:off x="526172" y="7345956"/>
            <a:ext cx="675108" cy="265221"/>
          </a:xfrm>
          <a:custGeom>
            <a:avLst/>
            <a:gdLst/>
            <a:ahLst/>
            <a:cxnLst/>
            <a:rect l="l" t="t" r="r" b="b"/>
            <a:pathLst>
              <a:path w="675108" h="265221">
                <a:moveTo>
                  <a:pt x="0" y="0"/>
                </a:moveTo>
                <a:lnTo>
                  <a:pt x="675108" y="0"/>
                </a:lnTo>
                <a:lnTo>
                  <a:pt x="675108" y="265221"/>
                </a:lnTo>
                <a:lnTo>
                  <a:pt x="0" y="265221"/>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870069" y="547704"/>
            <a:ext cx="10437311" cy="760327"/>
          </a:xfrm>
          <a:prstGeom prst="rect">
            <a:avLst/>
          </a:prstGeom>
        </p:spPr>
        <p:txBody>
          <a:bodyPr lIns="0" tIns="0" rIns="0" bIns="0" rtlCol="0" anchor="t">
            <a:spAutoFit/>
          </a:bodyPr>
          <a:lstStyle/>
          <a:p>
            <a:pPr marL="0" lvl="0" indent="0" algn="l">
              <a:lnSpc>
                <a:spcPts val="5945"/>
              </a:lnSpc>
            </a:pPr>
            <a:r>
              <a:rPr lang="en-US" sz="4954">
                <a:solidFill>
                  <a:srgbClr val="60AFA6"/>
                </a:solidFill>
                <a:latin typeface="Lato"/>
                <a:ea typeface="Lato"/>
                <a:cs typeface="Lato"/>
                <a:sym typeface="Lato"/>
              </a:rPr>
              <a:t>AI TOOLS FOR ORGANIZATIONS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64410" y="1764489"/>
            <a:ext cx="8892659" cy="7067263"/>
            <a:chOff x="0" y="0"/>
            <a:chExt cx="2785608" cy="2213806"/>
          </a:xfrm>
        </p:grpSpPr>
        <p:sp>
          <p:nvSpPr>
            <p:cNvPr id="3" name="Freeform 3"/>
            <p:cNvSpPr/>
            <p:nvPr/>
          </p:nvSpPr>
          <p:spPr>
            <a:xfrm>
              <a:off x="0" y="0"/>
              <a:ext cx="2785608" cy="2213806"/>
            </a:xfrm>
            <a:custGeom>
              <a:avLst/>
              <a:gdLst/>
              <a:ahLst/>
              <a:cxnLst/>
              <a:rect l="l" t="t" r="r" b="b"/>
              <a:pathLst>
                <a:path w="2785608" h="2213806">
                  <a:moveTo>
                    <a:pt x="39177" y="0"/>
                  </a:moveTo>
                  <a:lnTo>
                    <a:pt x="2746431" y="0"/>
                  </a:lnTo>
                  <a:cubicBezTo>
                    <a:pt x="2768068" y="0"/>
                    <a:pt x="2785608" y="17540"/>
                    <a:pt x="2785608" y="39177"/>
                  </a:cubicBezTo>
                  <a:lnTo>
                    <a:pt x="2785608" y="2174629"/>
                  </a:lnTo>
                  <a:cubicBezTo>
                    <a:pt x="2785608" y="2196266"/>
                    <a:pt x="2768068" y="2213806"/>
                    <a:pt x="2746431" y="2213806"/>
                  </a:cubicBezTo>
                  <a:lnTo>
                    <a:pt x="39177" y="2213806"/>
                  </a:lnTo>
                  <a:cubicBezTo>
                    <a:pt x="17540" y="2213806"/>
                    <a:pt x="0" y="2196266"/>
                    <a:pt x="0" y="2174629"/>
                  </a:cubicBezTo>
                  <a:lnTo>
                    <a:pt x="0" y="39177"/>
                  </a:lnTo>
                  <a:cubicBezTo>
                    <a:pt x="0" y="17540"/>
                    <a:pt x="17540" y="0"/>
                    <a:pt x="39177" y="0"/>
                  </a:cubicBezTo>
                  <a:close/>
                </a:path>
              </a:pathLst>
            </a:custGeom>
            <a:solidFill>
              <a:srgbClr val="60AFA6"/>
            </a:solidFill>
            <a:ln cap="rnd">
              <a:noFill/>
              <a:prstDash val="solid"/>
              <a:round/>
            </a:ln>
          </p:spPr>
          <p:txBody>
            <a:bodyPr/>
            <a:lstStyle/>
            <a:p>
              <a:endParaRPr lang="en-US"/>
            </a:p>
          </p:txBody>
        </p:sp>
        <p:sp>
          <p:nvSpPr>
            <p:cNvPr id="4" name="TextBox 4"/>
            <p:cNvSpPr txBox="1"/>
            <p:nvPr/>
          </p:nvSpPr>
          <p:spPr>
            <a:xfrm>
              <a:off x="0" y="-47625"/>
              <a:ext cx="2785608" cy="2261431"/>
            </a:xfrm>
            <a:prstGeom prst="rect">
              <a:avLst/>
            </a:prstGeom>
          </p:spPr>
          <p:txBody>
            <a:bodyPr lIns="50800" tIns="50800" rIns="50800" bIns="50800" rtlCol="0" anchor="ctr"/>
            <a:lstStyle/>
            <a:p>
              <a:pPr marL="0" lvl="0" indent="0" algn="ctr">
                <a:lnSpc>
                  <a:spcPts val="3035"/>
                </a:lnSpc>
                <a:spcBef>
                  <a:spcPct val="0"/>
                </a:spcBef>
              </a:pPr>
              <a:endParaRPr/>
            </a:p>
          </p:txBody>
        </p:sp>
      </p:grpSp>
      <p:sp>
        <p:nvSpPr>
          <p:cNvPr id="5" name="Freeform 5"/>
          <p:cNvSpPr/>
          <p:nvPr/>
        </p:nvSpPr>
        <p:spPr>
          <a:xfrm>
            <a:off x="2332933" y="1185011"/>
            <a:ext cx="6083085" cy="6083085"/>
          </a:xfrm>
          <a:custGeom>
            <a:avLst/>
            <a:gdLst/>
            <a:ahLst/>
            <a:cxnLst/>
            <a:rect l="l" t="t" r="r" b="b"/>
            <a:pathLst>
              <a:path w="6083085" h="6083085">
                <a:moveTo>
                  <a:pt x="0" y="0"/>
                </a:moveTo>
                <a:lnTo>
                  <a:pt x="6083086" y="0"/>
                </a:lnTo>
                <a:lnTo>
                  <a:pt x="6083086" y="6083085"/>
                </a:lnTo>
                <a:lnTo>
                  <a:pt x="0" y="608308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 name="Group 6"/>
          <p:cNvGrpSpPr/>
          <p:nvPr/>
        </p:nvGrpSpPr>
        <p:grpSpPr>
          <a:xfrm>
            <a:off x="2899379" y="1751466"/>
            <a:ext cx="4950194" cy="4950174"/>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33333"/>
              </a:stretch>
            </a:blipFill>
          </p:spPr>
          <p:txBody>
            <a:bodyPr/>
            <a:lstStyle/>
            <a:p>
              <a:endParaRPr lang="en-US"/>
            </a:p>
          </p:txBody>
        </p:sp>
      </p:grpSp>
      <p:grpSp>
        <p:nvGrpSpPr>
          <p:cNvPr id="8" name="Group 8"/>
          <p:cNvGrpSpPr/>
          <p:nvPr/>
        </p:nvGrpSpPr>
        <p:grpSpPr>
          <a:xfrm>
            <a:off x="8655745" y="4020429"/>
            <a:ext cx="47625" cy="3868935"/>
            <a:chOff x="0" y="0"/>
            <a:chExt cx="14918" cy="1211936"/>
          </a:xfrm>
        </p:grpSpPr>
        <p:sp>
          <p:nvSpPr>
            <p:cNvPr id="9" name="Freeform 9"/>
            <p:cNvSpPr/>
            <p:nvPr/>
          </p:nvSpPr>
          <p:spPr>
            <a:xfrm>
              <a:off x="0" y="0"/>
              <a:ext cx="14918" cy="1211936"/>
            </a:xfrm>
            <a:custGeom>
              <a:avLst/>
              <a:gdLst/>
              <a:ahLst/>
              <a:cxnLst/>
              <a:rect l="l" t="t" r="r" b="b"/>
              <a:pathLst>
                <a:path w="14918" h="1211936">
                  <a:moveTo>
                    <a:pt x="0" y="0"/>
                  </a:moveTo>
                  <a:lnTo>
                    <a:pt x="14918" y="0"/>
                  </a:lnTo>
                  <a:lnTo>
                    <a:pt x="14918" y="1211936"/>
                  </a:lnTo>
                  <a:lnTo>
                    <a:pt x="0" y="1211936"/>
                  </a:lnTo>
                  <a:close/>
                </a:path>
              </a:pathLst>
            </a:custGeom>
            <a:solidFill>
              <a:srgbClr val="FFFFFF"/>
            </a:solidFill>
          </p:spPr>
          <p:txBody>
            <a:bodyPr/>
            <a:lstStyle/>
            <a:p>
              <a:endParaRPr lang="en-US"/>
            </a:p>
          </p:txBody>
        </p:sp>
        <p:sp>
          <p:nvSpPr>
            <p:cNvPr id="10" name="TextBox 10"/>
            <p:cNvSpPr txBox="1"/>
            <p:nvPr/>
          </p:nvSpPr>
          <p:spPr>
            <a:xfrm>
              <a:off x="0" y="-47625"/>
              <a:ext cx="14918" cy="1259561"/>
            </a:xfrm>
            <a:prstGeom prst="rect">
              <a:avLst/>
            </a:prstGeom>
          </p:spPr>
          <p:txBody>
            <a:bodyPr lIns="50800" tIns="50800" rIns="50800" bIns="50800" rtlCol="0" anchor="ctr"/>
            <a:lstStyle/>
            <a:p>
              <a:pPr algn="ctr">
                <a:lnSpc>
                  <a:spcPts val="3035"/>
                </a:lnSpc>
              </a:pPr>
              <a:endParaRPr/>
            </a:p>
          </p:txBody>
        </p:sp>
      </p:grpSp>
      <p:grpSp>
        <p:nvGrpSpPr>
          <p:cNvPr id="11" name="Group 11"/>
          <p:cNvGrpSpPr/>
          <p:nvPr/>
        </p:nvGrpSpPr>
        <p:grpSpPr>
          <a:xfrm>
            <a:off x="15811589" y="8007246"/>
            <a:ext cx="4201427" cy="420142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818182"/>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4" name="Group 14"/>
          <p:cNvGrpSpPr/>
          <p:nvPr/>
        </p:nvGrpSpPr>
        <p:grpSpPr>
          <a:xfrm>
            <a:off x="-1868494" y="-2100713"/>
            <a:ext cx="4201427" cy="42014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818182"/>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16067950" y="6633635"/>
            <a:ext cx="762083" cy="76208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FA6"/>
            </a:solidFill>
            <a:ln cap="sq">
              <a:no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0" name="Group 20"/>
          <p:cNvGrpSpPr/>
          <p:nvPr/>
        </p:nvGrpSpPr>
        <p:grpSpPr>
          <a:xfrm>
            <a:off x="-575233" y="9258300"/>
            <a:ext cx="1614906" cy="161490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FA6"/>
            </a:solidFill>
            <a:ln cap="sq">
              <a:no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23" name="TextBox 23"/>
          <p:cNvSpPr txBox="1"/>
          <p:nvPr/>
        </p:nvSpPr>
        <p:spPr>
          <a:xfrm>
            <a:off x="9410740" y="8207356"/>
            <a:ext cx="3374058" cy="505934"/>
          </a:xfrm>
          <a:prstGeom prst="rect">
            <a:avLst/>
          </a:prstGeom>
        </p:spPr>
        <p:txBody>
          <a:bodyPr lIns="0" tIns="0" rIns="0" bIns="0" rtlCol="0" anchor="t">
            <a:spAutoFit/>
          </a:bodyPr>
          <a:lstStyle/>
          <a:p>
            <a:pPr algn="ctr">
              <a:lnSpc>
                <a:spcPts val="4138"/>
              </a:lnSpc>
            </a:pPr>
            <a:r>
              <a:rPr lang="en-US" sz="2956" b="1">
                <a:solidFill>
                  <a:srgbClr val="FFFFFF"/>
                </a:solidFill>
                <a:latin typeface="Lato Bold"/>
                <a:ea typeface="Lato Bold"/>
                <a:cs typeface="Lato Bold"/>
                <a:sym typeface="Lato Bold"/>
              </a:rPr>
              <a:t>Erika Finnestead</a:t>
            </a:r>
          </a:p>
        </p:txBody>
      </p:sp>
      <p:sp>
        <p:nvSpPr>
          <p:cNvPr id="24" name="TextBox 24"/>
          <p:cNvSpPr txBox="1"/>
          <p:nvPr/>
        </p:nvSpPr>
        <p:spPr>
          <a:xfrm>
            <a:off x="7508679" y="1668971"/>
            <a:ext cx="6194986" cy="1135869"/>
          </a:xfrm>
          <a:prstGeom prst="rect">
            <a:avLst/>
          </a:prstGeom>
        </p:spPr>
        <p:txBody>
          <a:bodyPr lIns="0" tIns="0" rIns="0" bIns="0" rtlCol="0" anchor="t">
            <a:spAutoFit/>
          </a:bodyPr>
          <a:lstStyle/>
          <a:p>
            <a:pPr marL="0" lvl="0" indent="0" algn="l">
              <a:lnSpc>
                <a:spcPts val="9398"/>
              </a:lnSpc>
              <a:spcBef>
                <a:spcPct val="0"/>
              </a:spcBef>
            </a:pPr>
            <a:r>
              <a:rPr lang="en-US" sz="6713" b="1" spc="631">
                <a:solidFill>
                  <a:srgbClr val="FFFFFF"/>
                </a:solidFill>
                <a:latin typeface="Lato Bold"/>
                <a:ea typeface="Lato Bold"/>
                <a:cs typeface="Lato Bold"/>
                <a:sym typeface="Lato Bold"/>
              </a:rPr>
              <a:t>THANK YOU</a:t>
            </a:r>
          </a:p>
        </p:txBody>
      </p:sp>
      <p:sp>
        <p:nvSpPr>
          <p:cNvPr id="25" name="TextBox 25"/>
          <p:cNvSpPr txBox="1"/>
          <p:nvPr/>
        </p:nvSpPr>
        <p:spPr>
          <a:xfrm>
            <a:off x="8103220" y="2852465"/>
            <a:ext cx="4872554" cy="915815"/>
          </a:xfrm>
          <a:prstGeom prst="rect">
            <a:avLst/>
          </a:prstGeom>
        </p:spPr>
        <p:txBody>
          <a:bodyPr lIns="0" tIns="0" rIns="0" bIns="0" rtlCol="0" anchor="t">
            <a:spAutoFit/>
          </a:bodyPr>
          <a:lstStyle/>
          <a:p>
            <a:pPr marL="0" lvl="0" indent="0" algn="l">
              <a:lnSpc>
                <a:spcPts val="3655"/>
              </a:lnSpc>
              <a:spcBef>
                <a:spcPct val="0"/>
              </a:spcBef>
            </a:pPr>
            <a:r>
              <a:rPr lang="en-US" sz="2611" spc="-52">
                <a:solidFill>
                  <a:srgbClr val="FFFFFF"/>
                </a:solidFill>
                <a:latin typeface="Lato"/>
                <a:ea typeface="Lato"/>
                <a:cs typeface="Lato"/>
                <a:sym typeface="Lato"/>
              </a:rPr>
              <a:t>Remember to have fun because no one is YOUER than YOU!!!!</a:t>
            </a:r>
          </a:p>
        </p:txBody>
      </p:sp>
      <p:grpSp>
        <p:nvGrpSpPr>
          <p:cNvPr id="26" name="Group 26"/>
          <p:cNvGrpSpPr/>
          <p:nvPr/>
        </p:nvGrpSpPr>
        <p:grpSpPr>
          <a:xfrm>
            <a:off x="8943097" y="3959206"/>
            <a:ext cx="4114800" cy="4114800"/>
            <a:chOff x="0" y="0"/>
            <a:chExt cx="5486400" cy="5486400"/>
          </a:xfrm>
        </p:grpSpPr>
        <p:sp>
          <p:nvSpPr>
            <p:cNvPr id="27" name="Freeform 27"/>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9871" y="2680192"/>
            <a:ext cx="9961917" cy="7025774"/>
            <a:chOff x="0" y="0"/>
            <a:chExt cx="3120551" cy="2200809"/>
          </a:xfrm>
        </p:grpSpPr>
        <p:sp>
          <p:nvSpPr>
            <p:cNvPr id="3" name="Freeform 3"/>
            <p:cNvSpPr/>
            <p:nvPr/>
          </p:nvSpPr>
          <p:spPr>
            <a:xfrm>
              <a:off x="0" y="0"/>
              <a:ext cx="3120551" cy="2200809"/>
            </a:xfrm>
            <a:custGeom>
              <a:avLst/>
              <a:gdLst/>
              <a:ahLst/>
              <a:cxnLst/>
              <a:rect l="l" t="t" r="r" b="b"/>
              <a:pathLst>
                <a:path w="3120551" h="2200809">
                  <a:moveTo>
                    <a:pt x="34972" y="0"/>
                  </a:moveTo>
                  <a:lnTo>
                    <a:pt x="3085579" y="0"/>
                  </a:lnTo>
                  <a:cubicBezTo>
                    <a:pt x="3104893" y="0"/>
                    <a:pt x="3120551" y="15657"/>
                    <a:pt x="3120551" y="34972"/>
                  </a:cubicBezTo>
                  <a:lnTo>
                    <a:pt x="3120551" y="2165838"/>
                  </a:lnTo>
                  <a:cubicBezTo>
                    <a:pt x="3120551" y="2185152"/>
                    <a:pt x="3104893" y="2200809"/>
                    <a:pt x="3085579" y="2200809"/>
                  </a:cubicBezTo>
                  <a:lnTo>
                    <a:pt x="34972" y="2200809"/>
                  </a:lnTo>
                  <a:cubicBezTo>
                    <a:pt x="15657" y="2200809"/>
                    <a:pt x="0" y="2185152"/>
                    <a:pt x="0" y="2165838"/>
                  </a:cubicBezTo>
                  <a:lnTo>
                    <a:pt x="0" y="34972"/>
                  </a:lnTo>
                  <a:cubicBezTo>
                    <a:pt x="0" y="15657"/>
                    <a:pt x="15657" y="0"/>
                    <a:pt x="34972" y="0"/>
                  </a:cubicBezTo>
                  <a:close/>
                </a:path>
              </a:pathLst>
            </a:custGeom>
            <a:solidFill>
              <a:srgbClr val="60AFA6"/>
            </a:solidFill>
            <a:ln cap="rnd">
              <a:noFill/>
              <a:prstDash val="solid"/>
              <a:round/>
            </a:ln>
          </p:spPr>
          <p:txBody>
            <a:bodyPr/>
            <a:lstStyle/>
            <a:p>
              <a:endParaRPr lang="en-US"/>
            </a:p>
          </p:txBody>
        </p:sp>
        <p:sp>
          <p:nvSpPr>
            <p:cNvPr id="4" name="TextBox 4"/>
            <p:cNvSpPr txBox="1"/>
            <p:nvPr/>
          </p:nvSpPr>
          <p:spPr>
            <a:xfrm>
              <a:off x="0" y="-47625"/>
              <a:ext cx="3120551" cy="2248434"/>
            </a:xfrm>
            <a:prstGeom prst="rect">
              <a:avLst/>
            </a:prstGeom>
          </p:spPr>
          <p:txBody>
            <a:bodyPr lIns="50800" tIns="50800" rIns="50800" bIns="50800" rtlCol="0" anchor="ctr"/>
            <a:lstStyle/>
            <a:p>
              <a:pPr marL="0" lvl="0" indent="0" algn="ctr">
                <a:lnSpc>
                  <a:spcPts val="3035"/>
                </a:lnSpc>
                <a:spcBef>
                  <a:spcPct val="0"/>
                </a:spcBef>
              </a:pPr>
              <a:endParaRPr/>
            </a:p>
          </p:txBody>
        </p:sp>
      </p:grpSp>
      <p:sp>
        <p:nvSpPr>
          <p:cNvPr id="5" name="Freeform 5"/>
          <p:cNvSpPr/>
          <p:nvPr/>
        </p:nvSpPr>
        <p:spPr>
          <a:xfrm>
            <a:off x="868394" y="2100713"/>
            <a:ext cx="6083085" cy="6083085"/>
          </a:xfrm>
          <a:custGeom>
            <a:avLst/>
            <a:gdLst/>
            <a:ahLst/>
            <a:cxnLst/>
            <a:rect l="l" t="t" r="r" b="b"/>
            <a:pathLst>
              <a:path w="6083085" h="6083085">
                <a:moveTo>
                  <a:pt x="0" y="0"/>
                </a:moveTo>
                <a:lnTo>
                  <a:pt x="6083085" y="0"/>
                </a:lnTo>
                <a:lnTo>
                  <a:pt x="6083085" y="6083086"/>
                </a:lnTo>
                <a:lnTo>
                  <a:pt x="0" y="608308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 name="Group 6"/>
          <p:cNvGrpSpPr/>
          <p:nvPr/>
        </p:nvGrpSpPr>
        <p:grpSpPr>
          <a:xfrm>
            <a:off x="1517037" y="2667169"/>
            <a:ext cx="4950194" cy="4950174"/>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6666" r="-16666"/>
              </a:stretch>
            </a:blipFill>
          </p:spPr>
          <p:txBody>
            <a:bodyPr/>
            <a:lstStyle/>
            <a:p>
              <a:endParaRPr lang="en-US"/>
            </a:p>
          </p:txBody>
        </p:sp>
      </p:grpSp>
      <p:grpSp>
        <p:nvGrpSpPr>
          <p:cNvPr id="8" name="Group 8"/>
          <p:cNvGrpSpPr/>
          <p:nvPr/>
        </p:nvGrpSpPr>
        <p:grpSpPr>
          <a:xfrm>
            <a:off x="6887735" y="4378821"/>
            <a:ext cx="47625" cy="4761998"/>
            <a:chOff x="0" y="0"/>
            <a:chExt cx="14918" cy="1491686"/>
          </a:xfrm>
        </p:grpSpPr>
        <p:sp>
          <p:nvSpPr>
            <p:cNvPr id="9" name="Freeform 9"/>
            <p:cNvSpPr/>
            <p:nvPr/>
          </p:nvSpPr>
          <p:spPr>
            <a:xfrm>
              <a:off x="0" y="0"/>
              <a:ext cx="14918" cy="1491686"/>
            </a:xfrm>
            <a:custGeom>
              <a:avLst/>
              <a:gdLst/>
              <a:ahLst/>
              <a:cxnLst/>
              <a:rect l="l" t="t" r="r" b="b"/>
              <a:pathLst>
                <a:path w="14918" h="1491686">
                  <a:moveTo>
                    <a:pt x="0" y="0"/>
                  </a:moveTo>
                  <a:lnTo>
                    <a:pt x="14918" y="0"/>
                  </a:lnTo>
                  <a:lnTo>
                    <a:pt x="14918" y="1491686"/>
                  </a:lnTo>
                  <a:lnTo>
                    <a:pt x="0" y="1491686"/>
                  </a:lnTo>
                  <a:close/>
                </a:path>
              </a:pathLst>
            </a:custGeom>
            <a:solidFill>
              <a:srgbClr val="FFFFFF"/>
            </a:solidFill>
          </p:spPr>
          <p:txBody>
            <a:bodyPr/>
            <a:lstStyle/>
            <a:p>
              <a:endParaRPr lang="en-US"/>
            </a:p>
          </p:txBody>
        </p:sp>
        <p:sp>
          <p:nvSpPr>
            <p:cNvPr id="10" name="TextBox 10"/>
            <p:cNvSpPr txBox="1"/>
            <p:nvPr/>
          </p:nvSpPr>
          <p:spPr>
            <a:xfrm>
              <a:off x="0" y="-47625"/>
              <a:ext cx="14918" cy="1539311"/>
            </a:xfrm>
            <a:prstGeom prst="rect">
              <a:avLst/>
            </a:prstGeom>
          </p:spPr>
          <p:txBody>
            <a:bodyPr lIns="50800" tIns="50800" rIns="50800" bIns="50800" rtlCol="0" anchor="ctr"/>
            <a:lstStyle/>
            <a:p>
              <a:pPr algn="ctr">
                <a:lnSpc>
                  <a:spcPts val="3035"/>
                </a:lnSpc>
              </a:pPr>
              <a:endParaRPr/>
            </a:p>
          </p:txBody>
        </p:sp>
      </p:grpSp>
      <p:grpSp>
        <p:nvGrpSpPr>
          <p:cNvPr id="11" name="Group 11"/>
          <p:cNvGrpSpPr/>
          <p:nvPr/>
        </p:nvGrpSpPr>
        <p:grpSpPr>
          <a:xfrm>
            <a:off x="15811589" y="8007246"/>
            <a:ext cx="4201427" cy="420142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8182"/>
            </a:solidFill>
            <a:ln w="742950" cap="sq">
              <a:solidFill>
                <a:srgbClr val="60AFA6"/>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4" name="Group 14"/>
          <p:cNvGrpSpPr/>
          <p:nvPr/>
        </p:nvGrpSpPr>
        <p:grpSpPr>
          <a:xfrm>
            <a:off x="-1868494" y="-2100713"/>
            <a:ext cx="4201427" cy="42014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818182"/>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16067950" y="6633635"/>
            <a:ext cx="762083" cy="76208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B4"/>
            </a:solidFill>
            <a:ln cap="sq">
              <a:no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0" name="Group 20"/>
          <p:cNvGrpSpPr/>
          <p:nvPr/>
        </p:nvGrpSpPr>
        <p:grpSpPr>
          <a:xfrm>
            <a:off x="-575233" y="9258300"/>
            <a:ext cx="1614906" cy="161490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FA6"/>
            </a:solidFill>
            <a:ln cap="sq">
              <a:no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3" name="Group 23"/>
          <p:cNvGrpSpPr/>
          <p:nvPr/>
        </p:nvGrpSpPr>
        <p:grpSpPr>
          <a:xfrm>
            <a:off x="15696630" y="266935"/>
            <a:ext cx="1504722" cy="2400235"/>
            <a:chOff x="0" y="0"/>
            <a:chExt cx="2006296" cy="3200313"/>
          </a:xfrm>
        </p:grpSpPr>
        <p:sp>
          <p:nvSpPr>
            <p:cNvPr id="24" name="Freeform 24"/>
            <p:cNvSpPr/>
            <p:nvPr/>
          </p:nvSpPr>
          <p:spPr>
            <a:xfrm>
              <a:off x="185934" y="1082055"/>
              <a:ext cx="1524000" cy="2089355"/>
            </a:xfrm>
            <a:custGeom>
              <a:avLst/>
              <a:gdLst/>
              <a:ahLst/>
              <a:cxnLst/>
              <a:rect l="l" t="t" r="r" b="b"/>
              <a:pathLst>
                <a:path w="1524000" h="2089355">
                  <a:moveTo>
                    <a:pt x="0" y="0"/>
                  </a:moveTo>
                  <a:lnTo>
                    <a:pt x="1524000" y="0"/>
                  </a:lnTo>
                  <a:lnTo>
                    <a:pt x="1524000" y="2089355"/>
                  </a:lnTo>
                  <a:lnTo>
                    <a:pt x="0" y="2089355"/>
                  </a:lnTo>
                  <a:lnTo>
                    <a:pt x="0" y="0"/>
                  </a:lnTo>
                  <a:close/>
                </a:path>
              </a:pathLst>
            </a:custGeom>
            <a:blipFill>
              <a:blip r:embed="rId5">
                <a:extLst>
                  <a:ext uri="{96DAC541-7B7A-43D3-8B79-37D633B846F1}">
                    <asvg:svgBlip xmlns:asvg="http://schemas.microsoft.com/office/drawing/2016/SVG/main" r:embed="rId6"/>
                  </a:ext>
                </a:extLst>
              </a:blip>
              <a:stretch>
                <a:fillRect l="-26333" t="-33854" r="-33579" b="-1383"/>
              </a:stretch>
            </a:blipFill>
          </p:spPr>
          <p:txBody>
            <a:bodyPr/>
            <a:lstStyle/>
            <a:p>
              <a:endParaRPr lang="en-US"/>
            </a:p>
          </p:txBody>
        </p:sp>
        <p:sp>
          <p:nvSpPr>
            <p:cNvPr id="25" name="Freeform 25"/>
            <p:cNvSpPr/>
            <p:nvPr/>
          </p:nvSpPr>
          <p:spPr>
            <a:xfrm>
              <a:off x="382579" y="811668"/>
              <a:ext cx="1302774" cy="2388645"/>
            </a:xfrm>
            <a:custGeom>
              <a:avLst/>
              <a:gdLst/>
              <a:ahLst/>
              <a:cxnLst/>
              <a:rect l="l" t="t" r="r" b="b"/>
              <a:pathLst>
                <a:path w="1302774" h="2388645">
                  <a:moveTo>
                    <a:pt x="0" y="0"/>
                  </a:moveTo>
                  <a:lnTo>
                    <a:pt x="1302774" y="0"/>
                  </a:lnTo>
                  <a:lnTo>
                    <a:pt x="1302774" y="2388645"/>
                  </a:lnTo>
                  <a:lnTo>
                    <a:pt x="0" y="2388645"/>
                  </a:lnTo>
                  <a:lnTo>
                    <a:pt x="0" y="0"/>
                  </a:lnTo>
                  <a:close/>
                </a:path>
              </a:pathLst>
            </a:custGeom>
            <a:blipFill>
              <a:blip r:embed="rId5">
                <a:extLst>
                  <a:ext uri="{96DAC541-7B7A-43D3-8B79-37D633B846F1}">
                    <asvg:svgBlip xmlns:asvg="http://schemas.microsoft.com/office/drawing/2016/SVG/main" r:embed="rId6"/>
                  </a:ext>
                </a:extLst>
              </a:blip>
              <a:stretch>
                <a:fillRect l="-45899" t="-18292" r="-41168"/>
              </a:stretch>
            </a:blipFill>
          </p:spPr>
          <p:txBody>
            <a:bodyPr/>
            <a:lstStyle/>
            <a:p>
              <a:endParaRPr lang="en-US"/>
            </a:p>
          </p:txBody>
        </p:sp>
        <p:sp>
          <p:nvSpPr>
            <p:cNvPr id="26" name="Freeform 26"/>
            <p:cNvSpPr/>
            <p:nvPr/>
          </p:nvSpPr>
          <p:spPr>
            <a:xfrm>
              <a:off x="0" y="0"/>
              <a:ext cx="2006296" cy="1015687"/>
            </a:xfrm>
            <a:custGeom>
              <a:avLst/>
              <a:gdLst/>
              <a:ahLst/>
              <a:cxnLst/>
              <a:rect l="l" t="t" r="r" b="b"/>
              <a:pathLst>
                <a:path w="2006296" h="1015687">
                  <a:moveTo>
                    <a:pt x="0" y="0"/>
                  </a:moveTo>
                  <a:lnTo>
                    <a:pt x="2006296" y="0"/>
                  </a:lnTo>
                  <a:lnTo>
                    <a:pt x="2006296" y="1015687"/>
                  </a:lnTo>
                  <a:lnTo>
                    <a:pt x="0" y="10156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7" name="TextBox 27"/>
          <p:cNvSpPr txBox="1"/>
          <p:nvPr/>
        </p:nvSpPr>
        <p:spPr>
          <a:xfrm>
            <a:off x="6638680" y="3165580"/>
            <a:ext cx="5492540" cy="644463"/>
          </a:xfrm>
          <a:prstGeom prst="rect">
            <a:avLst/>
          </a:prstGeom>
        </p:spPr>
        <p:txBody>
          <a:bodyPr lIns="0" tIns="0" rIns="0" bIns="0" rtlCol="0" anchor="t">
            <a:spAutoFit/>
          </a:bodyPr>
          <a:lstStyle/>
          <a:p>
            <a:pPr marL="0" lvl="0" indent="0" algn="l">
              <a:lnSpc>
                <a:spcPts val="5277"/>
              </a:lnSpc>
              <a:spcBef>
                <a:spcPct val="0"/>
              </a:spcBef>
            </a:pPr>
            <a:r>
              <a:rPr lang="en-US" sz="3769" spc="354">
                <a:solidFill>
                  <a:srgbClr val="FFFFFF"/>
                </a:solidFill>
                <a:latin typeface="Playfair Display"/>
                <a:ea typeface="Playfair Display"/>
                <a:cs typeface="Playfair Display"/>
                <a:sym typeface="Playfair Display"/>
              </a:rPr>
              <a:t>HI. I’M ERIKA.</a:t>
            </a:r>
          </a:p>
        </p:txBody>
      </p:sp>
      <p:sp>
        <p:nvSpPr>
          <p:cNvPr id="28" name="TextBox 28"/>
          <p:cNvSpPr txBox="1"/>
          <p:nvPr/>
        </p:nvSpPr>
        <p:spPr>
          <a:xfrm>
            <a:off x="6985078" y="4321671"/>
            <a:ext cx="5941812" cy="915815"/>
          </a:xfrm>
          <a:prstGeom prst="rect">
            <a:avLst/>
          </a:prstGeom>
        </p:spPr>
        <p:txBody>
          <a:bodyPr lIns="0" tIns="0" rIns="0" bIns="0" rtlCol="0" anchor="t">
            <a:spAutoFit/>
          </a:bodyPr>
          <a:lstStyle/>
          <a:p>
            <a:pPr marL="563795" lvl="1" indent="-281898" algn="l">
              <a:lnSpc>
                <a:spcPts val="3655"/>
              </a:lnSpc>
              <a:spcBef>
                <a:spcPct val="0"/>
              </a:spcBef>
              <a:buFont typeface="Arial"/>
              <a:buChar char="•"/>
            </a:pPr>
            <a:r>
              <a:rPr lang="en-US" sz="2611" spc="-52">
                <a:solidFill>
                  <a:srgbClr val="FFFFFF"/>
                </a:solidFill>
                <a:latin typeface="Lato"/>
                <a:ea typeface="Lato"/>
                <a:cs typeface="Lato"/>
                <a:sym typeface="Lato"/>
              </a:rPr>
              <a:t>Consultant and Head of Marketing at Ozark Regional Transit Authority.</a:t>
            </a:r>
          </a:p>
        </p:txBody>
      </p:sp>
      <p:sp>
        <p:nvSpPr>
          <p:cNvPr id="29" name="TextBox 29"/>
          <p:cNvSpPr txBox="1"/>
          <p:nvPr/>
        </p:nvSpPr>
        <p:spPr>
          <a:xfrm>
            <a:off x="6985078" y="5762509"/>
            <a:ext cx="5941812" cy="915815"/>
          </a:xfrm>
          <a:prstGeom prst="rect">
            <a:avLst/>
          </a:prstGeom>
        </p:spPr>
        <p:txBody>
          <a:bodyPr lIns="0" tIns="0" rIns="0" bIns="0" rtlCol="0" anchor="t">
            <a:spAutoFit/>
          </a:bodyPr>
          <a:lstStyle/>
          <a:p>
            <a:pPr marL="563795" lvl="1" indent="-281898" algn="l">
              <a:lnSpc>
                <a:spcPts val="3655"/>
              </a:lnSpc>
              <a:spcBef>
                <a:spcPct val="0"/>
              </a:spcBef>
              <a:buFont typeface="Arial"/>
              <a:buChar char="•"/>
            </a:pPr>
            <a:r>
              <a:rPr lang="en-US" sz="2611" spc="-52">
                <a:solidFill>
                  <a:srgbClr val="FFFFFF"/>
                </a:solidFill>
                <a:latin typeface="Lato"/>
                <a:ea typeface="Lato"/>
                <a:cs typeface="Lato"/>
                <a:sym typeface="Lato"/>
              </a:rPr>
              <a:t>Previous Chief Marketing Officer at an IT Company</a:t>
            </a:r>
          </a:p>
        </p:txBody>
      </p:sp>
      <p:sp>
        <p:nvSpPr>
          <p:cNvPr id="30" name="TextBox 30"/>
          <p:cNvSpPr txBox="1"/>
          <p:nvPr/>
        </p:nvSpPr>
        <p:spPr>
          <a:xfrm>
            <a:off x="6985078" y="8385956"/>
            <a:ext cx="5941812" cy="915815"/>
          </a:xfrm>
          <a:prstGeom prst="rect">
            <a:avLst/>
          </a:prstGeom>
        </p:spPr>
        <p:txBody>
          <a:bodyPr lIns="0" tIns="0" rIns="0" bIns="0" rtlCol="0" anchor="t">
            <a:spAutoFit/>
          </a:bodyPr>
          <a:lstStyle/>
          <a:p>
            <a:pPr marL="563795" lvl="1" indent="-281898" algn="l">
              <a:lnSpc>
                <a:spcPts val="3655"/>
              </a:lnSpc>
              <a:spcBef>
                <a:spcPct val="0"/>
              </a:spcBef>
              <a:buFont typeface="Arial"/>
              <a:buChar char="•"/>
            </a:pPr>
            <a:r>
              <a:rPr lang="en-US" sz="2611" spc="-52">
                <a:solidFill>
                  <a:srgbClr val="FFFFFF"/>
                </a:solidFill>
                <a:latin typeface="Lato"/>
                <a:ea typeface="Lato"/>
                <a:cs typeface="Lato"/>
                <a:sym typeface="Lato"/>
              </a:rPr>
              <a:t>Previous Owner of a social media agency.</a:t>
            </a:r>
          </a:p>
        </p:txBody>
      </p:sp>
      <p:sp>
        <p:nvSpPr>
          <p:cNvPr id="31" name="TextBox 31"/>
          <p:cNvSpPr txBox="1"/>
          <p:nvPr/>
        </p:nvSpPr>
        <p:spPr>
          <a:xfrm>
            <a:off x="7649024" y="6805487"/>
            <a:ext cx="5406915" cy="1378312"/>
          </a:xfrm>
          <a:prstGeom prst="rect">
            <a:avLst/>
          </a:prstGeom>
        </p:spPr>
        <p:txBody>
          <a:bodyPr lIns="0" tIns="0" rIns="0" bIns="0" rtlCol="0" anchor="t">
            <a:spAutoFit/>
          </a:bodyPr>
          <a:lstStyle/>
          <a:p>
            <a:pPr marL="563795" lvl="1" indent="-281898" algn="l">
              <a:lnSpc>
                <a:spcPts val="3655"/>
              </a:lnSpc>
              <a:spcBef>
                <a:spcPct val="0"/>
              </a:spcBef>
              <a:buFont typeface="Arial"/>
              <a:buChar char="•"/>
            </a:pPr>
            <a:r>
              <a:rPr lang="en-US" sz="2611" spc="-52">
                <a:solidFill>
                  <a:srgbClr val="FFFFFF"/>
                </a:solidFill>
                <a:latin typeface="Lato"/>
                <a:ea typeface="Lato"/>
                <a:cs typeface="Lato"/>
                <a:sym typeface="Lato"/>
              </a:rPr>
              <a:t>Launched and became the creative director of their marketing agency.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43898" y="1230389"/>
            <a:ext cx="13107296" cy="1097748"/>
          </a:xfrm>
          <a:prstGeom prst="rect">
            <a:avLst/>
          </a:prstGeom>
        </p:spPr>
        <p:txBody>
          <a:bodyPr lIns="0" tIns="0" rIns="0" bIns="0" rtlCol="0" anchor="t">
            <a:spAutoFit/>
          </a:bodyPr>
          <a:lstStyle/>
          <a:p>
            <a:pPr marL="0" lvl="0" indent="0" algn="l">
              <a:lnSpc>
                <a:spcPts val="8317"/>
              </a:lnSpc>
            </a:pPr>
            <a:r>
              <a:rPr lang="en-US" sz="7773">
                <a:solidFill>
                  <a:srgbClr val="60AFA6"/>
                </a:solidFill>
                <a:latin typeface="Lato"/>
                <a:ea typeface="Lato"/>
                <a:cs typeface="Lato"/>
                <a:sym typeface="Lato"/>
              </a:rPr>
              <a:t>WHAT IS AI?</a:t>
            </a:r>
          </a:p>
        </p:txBody>
      </p:sp>
      <p:sp>
        <p:nvSpPr>
          <p:cNvPr id="4" name="TextBox 4"/>
          <p:cNvSpPr txBox="1"/>
          <p:nvPr/>
        </p:nvSpPr>
        <p:spPr>
          <a:xfrm>
            <a:off x="1028700" y="3416402"/>
            <a:ext cx="15517535" cy="673894"/>
          </a:xfrm>
          <a:prstGeom prst="rect">
            <a:avLst/>
          </a:prstGeom>
        </p:spPr>
        <p:txBody>
          <a:bodyPr lIns="0" tIns="0" rIns="0" bIns="0" rtlCol="0" anchor="t">
            <a:spAutoFit/>
          </a:bodyPr>
          <a:lstStyle/>
          <a:p>
            <a:pPr algn="l">
              <a:lnSpc>
                <a:spcPts val="2756"/>
              </a:lnSpc>
            </a:pPr>
            <a:r>
              <a:rPr lang="en-US" sz="1968" b="1">
                <a:solidFill>
                  <a:srgbClr val="000000"/>
                </a:solidFill>
                <a:latin typeface="Lato Bold"/>
                <a:ea typeface="Lato Bold"/>
                <a:cs typeface="Lato Bold"/>
                <a:sym typeface="Lato Bold"/>
              </a:rPr>
              <a:t>Suspicious credit card activity?</a:t>
            </a:r>
          </a:p>
          <a:p>
            <a:pPr algn="l">
              <a:lnSpc>
                <a:spcPts val="2756"/>
              </a:lnSpc>
              <a:spcBef>
                <a:spcPct val="0"/>
              </a:spcBef>
            </a:pPr>
            <a:r>
              <a:rPr lang="en-US" sz="1968">
                <a:solidFill>
                  <a:srgbClr val="000000"/>
                </a:solidFill>
                <a:latin typeface="Lato"/>
                <a:ea typeface="Lato"/>
                <a:cs typeface="Lato"/>
                <a:sym typeface="Lato"/>
              </a:rPr>
              <a:t>Fraud Detection: AI is used by banks and credit card companies to monitor transactions for unusual activity, helping detect and prevent fraud.</a:t>
            </a:r>
          </a:p>
        </p:txBody>
      </p:sp>
      <p:sp>
        <p:nvSpPr>
          <p:cNvPr id="5" name="TextBox 5"/>
          <p:cNvSpPr txBox="1"/>
          <p:nvPr/>
        </p:nvSpPr>
        <p:spPr>
          <a:xfrm>
            <a:off x="1028700" y="4446485"/>
            <a:ext cx="15720140" cy="1016794"/>
          </a:xfrm>
          <a:prstGeom prst="rect">
            <a:avLst/>
          </a:prstGeom>
        </p:spPr>
        <p:txBody>
          <a:bodyPr lIns="0" tIns="0" rIns="0" bIns="0" rtlCol="0" anchor="t">
            <a:spAutoFit/>
          </a:bodyPr>
          <a:lstStyle/>
          <a:p>
            <a:pPr algn="l">
              <a:lnSpc>
                <a:spcPts val="2756"/>
              </a:lnSpc>
            </a:pPr>
            <a:r>
              <a:rPr lang="en-US" sz="1968" b="1">
                <a:solidFill>
                  <a:srgbClr val="000000"/>
                </a:solidFill>
                <a:latin typeface="Lato Bold"/>
                <a:ea typeface="Lato Bold"/>
                <a:cs typeface="Lato Bold"/>
                <a:sym typeface="Lato Bold"/>
              </a:rPr>
              <a:t>Because you watched “Ted Lasso” we think you’ll like ...</a:t>
            </a:r>
          </a:p>
          <a:p>
            <a:pPr algn="l">
              <a:lnSpc>
                <a:spcPts val="2756"/>
              </a:lnSpc>
              <a:spcBef>
                <a:spcPct val="0"/>
              </a:spcBef>
            </a:pPr>
            <a:r>
              <a:rPr lang="en-US" sz="1968">
                <a:solidFill>
                  <a:srgbClr val="000000"/>
                </a:solidFill>
                <a:latin typeface="Lato"/>
                <a:ea typeface="Lato"/>
                <a:cs typeface="Lato"/>
                <a:sym typeface="Lato"/>
              </a:rPr>
              <a:t>Streaming Services: Netflix, Spotify, and YouTube use AI to recommend movies, music, or videos based on past behavior. The AI learns what types of content you prefer and suggests similar options.</a:t>
            </a:r>
          </a:p>
        </p:txBody>
      </p:sp>
      <p:sp>
        <p:nvSpPr>
          <p:cNvPr id="6" name="TextBox 6"/>
          <p:cNvSpPr txBox="1"/>
          <p:nvPr/>
        </p:nvSpPr>
        <p:spPr>
          <a:xfrm>
            <a:off x="1028700" y="5815704"/>
            <a:ext cx="15517535" cy="1016794"/>
          </a:xfrm>
          <a:prstGeom prst="rect">
            <a:avLst/>
          </a:prstGeom>
        </p:spPr>
        <p:txBody>
          <a:bodyPr lIns="0" tIns="0" rIns="0" bIns="0" rtlCol="0" anchor="t">
            <a:spAutoFit/>
          </a:bodyPr>
          <a:lstStyle/>
          <a:p>
            <a:pPr algn="l">
              <a:lnSpc>
                <a:spcPts val="2756"/>
              </a:lnSpc>
            </a:pPr>
            <a:r>
              <a:rPr lang="en-US" sz="1968" b="1">
                <a:solidFill>
                  <a:srgbClr val="000000"/>
                </a:solidFill>
                <a:latin typeface="Lato Bold"/>
                <a:ea typeface="Lato Bold"/>
                <a:cs typeface="Lato Bold"/>
                <a:sym typeface="Lato Bold"/>
              </a:rPr>
              <a:t>Hey “Siri” “Alexa” “Google” play “Shake it off” by Taylor Swift</a:t>
            </a:r>
          </a:p>
          <a:p>
            <a:pPr algn="l">
              <a:lnSpc>
                <a:spcPts val="2756"/>
              </a:lnSpc>
              <a:spcBef>
                <a:spcPct val="0"/>
              </a:spcBef>
            </a:pPr>
            <a:r>
              <a:rPr lang="en-US" sz="1968">
                <a:solidFill>
                  <a:srgbClr val="000000"/>
                </a:solidFill>
                <a:latin typeface="Lato"/>
                <a:ea typeface="Lato"/>
                <a:cs typeface="Lato"/>
                <a:sym typeface="Lato"/>
              </a:rPr>
              <a:t>Voice Assistants: Devices like Siri, Alexa, and Google Assistant use AI to understand and respond to voice commands. These assistants can perform tasks like setting reminders, playing music, or providing information based on user queries.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12686" y="616511"/>
            <a:ext cx="13107296" cy="2138118"/>
          </a:xfrm>
          <a:prstGeom prst="rect">
            <a:avLst/>
          </a:prstGeom>
        </p:spPr>
        <p:txBody>
          <a:bodyPr lIns="0" tIns="0" rIns="0" bIns="0" rtlCol="0" anchor="t">
            <a:spAutoFit/>
          </a:bodyPr>
          <a:lstStyle/>
          <a:p>
            <a:pPr marL="0" lvl="0" indent="0" algn="l">
              <a:lnSpc>
                <a:spcPts val="8317"/>
              </a:lnSpc>
            </a:pPr>
            <a:r>
              <a:rPr lang="en-US" sz="7773">
                <a:solidFill>
                  <a:srgbClr val="60AFA6"/>
                </a:solidFill>
                <a:latin typeface="Lato"/>
                <a:ea typeface="Lato"/>
                <a:cs typeface="Lato"/>
                <a:sym typeface="Lato"/>
              </a:rPr>
              <a:t>AI IS YOUR </a:t>
            </a:r>
            <a:r>
              <a:rPr lang="en-US" sz="7773" u="sng">
                <a:solidFill>
                  <a:srgbClr val="60AFA6"/>
                </a:solidFill>
                <a:latin typeface="Lato"/>
                <a:ea typeface="Lato"/>
                <a:cs typeface="Lato"/>
                <a:sym typeface="Lato"/>
              </a:rPr>
              <a:t>FRIEND </a:t>
            </a:r>
            <a:r>
              <a:rPr lang="en-US" sz="7773">
                <a:solidFill>
                  <a:srgbClr val="60AFA6"/>
                </a:solidFill>
                <a:latin typeface="Lato"/>
                <a:ea typeface="Lato"/>
                <a:cs typeface="Lato"/>
                <a:sym typeface="Lato"/>
              </a:rPr>
              <a:t>NOT “FRENEMY”</a:t>
            </a:r>
          </a:p>
        </p:txBody>
      </p:sp>
      <p:sp>
        <p:nvSpPr>
          <p:cNvPr id="4" name="Freeform 4"/>
          <p:cNvSpPr/>
          <p:nvPr/>
        </p:nvSpPr>
        <p:spPr>
          <a:xfrm rot="-10800000">
            <a:off x="5686599" y="8240733"/>
            <a:ext cx="5128563" cy="381636"/>
          </a:xfrm>
          <a:custGeom>
            <a:avLst/>
            <a:gdLst/>
            <a:ahLst/>
            <a:cxnLst/>
            <a:rect l="l" t="t" r="r" b="b"/>
            <a:pathLst>
              <a:path w="5128563" h="381636">
                <a:moveTo>
                  <a:pt x="0" y="0"/>
                </a:moveTo>
                <a:lnTo>
                  <a:pt x="5128563" y="0"/>
                </a:lnTo>
                <a:lnTo>
                  <a:pt x="5128563" y="381636"/>
                </a:lnTo>
                <a:lnTo>
                  <a:pt x="0" y="381636"/>
                </a:lnTo>
                <a:lnTo>
                  <a:pt x="0" y="0"/>
                </a:lnTo>
                <a:close/>
              </a:path>
            </a:pathLst>
          </a:custGeom>
          <a:blipFill>
            <a:blip r:embed="rId3">
              <a:alphaModFix amt="72000"/>
            </a:blip>
            <a:stretch>
              <a:fillRect b="-286352"/>
            </a:stretch>
          </a:blipFill>
        </p:spPr>
        <p:txBody>
          <a:bodyPr/>
          <a:lstStyle/>
          <a:p>
            <a:endParaRPr lang="en-US"/>
          </a:p>
        </p:txBody>
      </p:sp>
      <p:grpSp>
        <p:nvGrpSpPr>
          <p:cNvPr id="5" name="Group 5"/>
          <p:cNvGrpSpPr/>
          <p:nvPr/>
        </p:nvGrpSpPr>
        <p:grpSpPr>
          <a:xfrm>
            <a:off x="5579958" y="6221446"/>
            <a:ext cx="5334876" cy="2086085"/>
            <a:chOff x="0" y="0"/>
            <a:chExt cx="1234628" cy="482774"/>
          </a:xfrm>
        </p:grpSpPr>
        <p:sp>
          <p:nvSpPr>
            <p:cNvPr id="6" name="Freeform 6"/>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60AFA6"/>
              </a:solidFill>
              <a:prstDash val="solid"/>
              <a:round/>
            </a:ln>
          </p:spPr>
          <p:txBody>
            <a:bodyPr/>
            <a:lstStyle/>
            <a:p>
              <a:endParaRPr lang="en-US"/>
            </a:p>
          </p:txBody>
        </p:sp>
        <p:sp>
          <p:nvSpPr>
            <p:cNvPr id="7" name="TextBox 7"/>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8" name="Group 8"/>
          <p:cNvGrpSpPr/>
          <p:nvPr/>
        </p:nvGrpSpPr>
        <p:grpSpPr>
          <a:xfrm>
            <a:off x="4965944" y="6674352"/>
            <a:ext cx="1228028" cy="1226514"/>
            <a:chOff x="0" y="0"/>
            <a:chExt cx="323431" cy="323032"/>
          </a:xfrm>
        </p:grpSpPr>
        <p:sp>
          <p:nvSpPr>
            <p:cNvPr id="9" name="Freeform 9"/>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a:p>
          </p:txBody>
        </p:sp>
        <p:sp>
          <p:nvSpPr>
            <p:cNvPr id="10" name="TextBox 10"/>
            <p:cNvSpPr txBox="1"/>
            <p:nvPr/>
          </p:nvSpPr>
          <p:spPr>
            <a:xfrm>
              <a:off x="0" y="-104775"/>
              <a:ext cx="323431" cy="427807"/>
            </a:xfrm>
            <a:prstGeom prst="rect">
              <a:avLst/>
            </a:prstGeom>
          </p:spPr>
          <p:txBody>
            <a:bodyPr lIns="50800" tIns="50800" rIns="50800" bIns="50800" rtlCol="0" anchor="ctr"/>
            <a:lstStyle/>
            <a:p>
              <a:pPr algn="ctr">
                <a:lnSpc>
                  <a:spcPts val="8076"/>
                </a:lnSpc>
              </a:pPr>
              <a:endParaRPr/>
            </a:p>
          </p:txBody>
        </p:sp>
      </p:grpSp>
      <p:sp>
        <p:nvSpPr>
          <p:cNvPr id="11" name="TextBox 11"/>
          <p:cNvSpPr txBox="1"/>
          <p:nvPr/>
        </p:nvSpPr>
        <p:spPr>
          <a:xfrm>
            <a:off x="6243373" y="6966628"/>
            <a:ext cx="4183100" cy="763361"/>
          </a:xfrm>
          <a:prstGeom prst="rect">
            <a:avLst/>
          </a:prstGeom>
        </p:spPr>
        <p:txBody>
          <a:bodyPr lIns="0" tIns="0" rIns="0" bIns="0" rtlCol="0" anchor="t">
            <a:spAutoFit/>
          </a:bodyPr>
          <a:lstStyle/>
          <a:p>
            <a:pPr algn="l">
              <a:lnSpc>
                <a:spcPts val="2065"/>
              </a:lnSpc>
              <a:spcBef>
                <a:spcPct val="0"/>
              </a:spcBef>
            </a:pPr>
            <a:r>
              <a:rPr lang="en-US" sz="1613">
                <a:solidFill>
                  <a:srgbClr val="231F20"/>
                </a:solidFill>
                <a:latin typeface="Lato"/>
                <a:ea typeface="Lato"/>
                <a:cs typeface="Lato"/>
                <a:sym typeface="Lato"/>
              </a:rPr>
              <a:t>Like any team member, AI is here to make your job easier not to compare someone or tell them they’re replaceable. </a:t>
            </a:r>
          </a:p>
        </p:txBody>
      </p:sp>
      <p:sp>
        <p:nvSpPr>
          <p:cNvPr id="12" name="TextBox 12"/>
          <p:cNvSpPr txBox="1"/>
          <p:nvPr/>
        </p:nvSpPr>
        <p:spPr>
          <a:xfrm>
            <a:off x="6325958" y="6501749"/>
            <a:ext cx="4100514" cy="385621"/>
          </a:xfrm>
          <a:prstGeom prst="rect">
            <a:avLst/>
          </a:prstGeom>
        </p:spPr>
        <p:txBody>
          <a:bodyPr lIns="0" tIns="0" rIns="0" bIns="0" rtlCol="0" anchor="t">
            <a:spAutoFit/>
          </a:bodyPr>
          <a:lstStyle/>
          <a:p>
            <a:pPr marL="0" lvl="0" indent="0" algn="l">
              <a:lnSpc>
                <a:spcPts val="3017"/>
              </a:lnSpc>
              <a:spcBef>
                <a:spcPct val="0"/>
              </a:spcBef>
            </a:pPr>
            <a:r>
              <a:rPr lang="en-US" sz="2357" b="1">
                <a:solidFill>
                  <a:srgbClr val="333231"/>
                </a:solidFill>
                <a:latin typeface="Playfair Display Bold"/>
                <a:ea typeface="Playfair Display Bold"/>
                <a:cs typeface="Playfair Display Bold"/>
                <a:sym typeface="Playfair Display Bold"/>
              </a:rPr>
              <a:t>Friend not Foe</a:t>
            </a:r>
          </a:p>
        </p:txBody>
      </p:sp>
      <p:sp>
        <p:nvSpPr>
          <p:cNvPr id="13" name="Freeform 13"/>
          <p:cNvSpPr/>
          <p:nvPr/>
        </p:nvSpPr>
        <p:spPr>
          <a:xfrm rot="-10800000">
            <a:off x="1129306" y="5496910"/>
            <a:ext cx="5128563" cy="381636"/>
          </a:xfrm>
          <a:custGeom>
            <a:avLst/>
            <a:gdLst/>
            <a:ahLst/>
            <a:cxnLst/>
            <a:rect l="l" t="t" r="r" b="b"/>
            <a:pathLst>
              <a:path w="5128563" h="381636">
                <a:moveTo>
                  <a:pt x="0" y="0"/>
                </a:moveTo>
                <a:lnTo>
                  <a:pt x="5128563" y="0"/>
                </a:lnTo>
                <a:lnTo>
                  <a:pt x="5128563" y="381636"/>
                </a:lnTo>
                <a:lnTo>
                  <a:pt x="0" y="381636"/>
                </a:lnTo>
                <a:lnTo>
                  <a:pt x="0" y="0"/>
                </a:lnTo>
                <a:close/>
              </a:path>
            </a:pathLst>
          </a:custGeom>
          <a:blipFill>
            <a:blip r:embed="rId3">
              <a:alphaModFix amt="72000"/>
            </a:blip>
            <a:stretch>
              <a:fillRect b="-286352"/>
            </a:stretch>
          </a:blipFill>
        </p:spPr>
        <p:txBody>
          <a:bodyPr/>
          <a:lstStyle/>
          <a:p>
            <a:endParaRPr lang="en-US"/>
          </a:p>
        </p:txBody>
      </p:sp>
      <p:grpSp>
        <p:nvGrpSpPr>
          <p:cNvPr id="14" name="Group 14"/>
          <p:cNvGrpSpPr/>
          <p:nvPr/>
        </p:nvGrpSpPr>
        <p:grpSpPr>
          <a:xfrm>
            <a:off x="1022665" y="3477624"/>
            <a:ext cx="5334876" cy="2086085"/>
            <a:chOff x="0" y="0"/>
            <a:chExt cx="1234628" cy="482774"/>
          </a:xfrm>
        </p:grpSpPr>
        <p:sp>
          <p:nvSpPr>
            <p:cNvPr id="15" name="Freeform 15"/>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60AFA6"/>
              </a:solidFill>
              <a:prstDash val="solid"/>
              <a:round/>
            </a:ln>
          </p:spPr>
          <p:txBody>
            <a:bodyPr/>
            <a:lstStyle/>
            <a:p>
              <a:endParaRPr lang="en-US"/>
            </a:p>
          </p:txBody>
        </p:sp>
        <p:sp>
          <p:nvSpPr>
            <p:cNvPr id="16" name="TextBox 16"/>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408651" y="3930529"/>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a:p>
          </p:txBody>
        </p:sp>
        <p:sp>
          <p:nvSpPr>
            <p:cNvPr id="19" name="TextBox 19"/>
            <p:cNvSpPr txBox="1"/>
            <p:nvPr/>
          </p:nvSpPr>
          <p:spPr>
            <a:xfrm>
              <a:off x="0" y="-104775"/>
              <a:ext cx="323431" cy="427807"/>
            </a:xfrm>
            <a:prstGeom prst="rect">
              <a:avLst/>
            </a:prstGeom>
          </p:spPr>
          <p:txBody>
            <a:bodyPr lIns="50800" tIns="50800" rIns="50800" bIns="50800" rtlCol="0" anchor="ctr"/>
            <a:lstStyle/>
            <a:p>
              <a:pPr algn="ctr">
                <a:lnSpc>
                  <a:spcPts val="8076"/>
                </a:lnSpc>
              </a:pPr>
              <a:endParaRPr/>
            </a:p>
          </p:txBody>
        </p:sp>
      </p:grpSp>
      <p:sp>
        <p:nvSpPr>
          <p:cNvPr id="20" name="TextBox 20"/>
          <p:cNvSpPr txBox="1"/>
          <p:nvPr/>
        </p:nvSpPr>
        <p:spPr>
          <a:xfrm>
            <a:off x="1686080" y="4076971"/>
            <a:ext cx="4385299" cy="1270499"/>
          </a:xfrm>
          <a:prstGeom prst="rect">
            <a:avLst/>
          </a:prstGeom>
        </p:spPr>
        <p:txBody>
          <a:bodyPr lIns="0" tIns="0" rIns="0" bIns="0" rtlCol="0" anchor="t">
            <a:spAutoFit/>
          </a:bodyPr>
          <a:lstStyle/>
          <a:p>
            <a:pPr algn="l">
              <a:lnSpc>
                <a:spcPts val="2065"/>
              </a:lnSpc>
              <a:spcBef>
                <a:spcPct val="0"/>
              </a:spcBef>
            </a:pPr>
            <a:r>
              <a:rPr lang="en-US" sz="1613">
                <a:solidFill>
                  <a:srgbClr val="231F20"/>
                </a:solidFill>
                <a:latin typeface="Lato"/>
                <a:ea typeface="Lato"/>
                <a:cs typeface="Lato"/>
                <a:sym typeface="Lato"/>
              </a:rPr>
              <a:t>This is not high school. Let’s communicate in a productive way. What does that me? Don’t say “Did AI write that for you? no matter the answer, they may feel embarrassed that you felt they couldn’t do it on their own.</a:t>
            </a:r>
          </a:p>
        </p:txBody>
      </p:sp>
      <p:sp>
        <p:nvSpPr>
          <p:cNvPr id="21" name="TextBox 21"/>
          <p:cNvSpPr txBox="1"/>
          <p:nvPr/>
        </p:nvSpPr>
        <p:spPr>
          <a:xfrm>
            <a:off x="1686080" y="3596100"/>
            <a:ext cx="4100514" cy="385621"/>
          </a:xfrm>
          <a:prstGeom prst="rect">
            <a:avLst/>
          </a:prstGeom>
        </p:spPr>
        <p:txBody>
          <a:bodyPr lIns="0" tIns="0" rIns="0" bIns="0" rtlCol="0" anchor="t">
            <a:spAutoFit/>
          </a:bodyPr>
          <a:lstStyle/>
          <a:p>
            <a:pPr marL="0" lvl="0" indent="0" algn="l">
              <a:lnSpc>
                <a:spcPts val="3017"/>
              </a:lnSpc>
              <a:spcBef>
                <a:spcPct val="0"/>
              </a:spcBef>
            </a:pPr>
            <a:r>
              <a:rPr lang="en-US" sz="2357" b="1">
                <a:solidFill>
                  <a:srgbClr val="333231"/>
                </a:solidFill>
                <a:latin typeface="Playfair Display Bold"/>
                <a:ea typeface="Playfair Display Bold"/>
                <a:cs typeface="Playfair Display Bold"/>
                <a:sym typeface="Playfair Display Bold"/>
              </a:rPr>
              <a:t>Stay Respectful</a:t>
            </a:r>
          </a:p>
        </p:txBody>
      </p:sp>
      <p:sp>
        <p:nvSpPr>
          <p:cNvPr id="22" name="Freeform 22"/>
          <p:cNvSpPr/>
          <p:nvPr/>
        </p:nvSpPr>
        <p:spPr>
          <a:xfrm>
            <a:off x="621420" y="4048841"/>
            <a:ext cx="943649" cy="943649"/>
          </a:xfrm>
          <a:custGeom>
            <a:avLst/>
            <a:gdLst/>
            <a:ahLst/>
            <a:cxnLst/>
            <a:rect l="l" t="t" r="r" b="b"/>
            <a:pathLst>
              <a:path w="943649" h="943649">
                <a:moveTo>
                  <a:pt x="0" y="0"/>
                </a:moveTo>
                <a:lnTo>
                  <a:pt x="943649" y="0"/>
                </a:lnTo>
                <a:lnTo>
                  <a:pt x="943649" y="943650"/>
                </a:lnTo>
                <a:lnTo>
                  <a:pt x="0" y="94365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23" name="Group 23"/>
          <p:cNvGrpSpPr/>
          <p:nvPr/>
        </p:nvGrpSpPr>
        <p:grpSpPr>
          <a:xfrm>
            <a:off x="8801120" y="3477624"/>
            <a:ext cx="5334876" cy="2086085"/>
            <a:chOff x="0" y="0"/>
            <a:chExt cx="1234628" cy="482774"/>
          </a:xfrm>
        </p:grpSpPr>
        <p:sp>
          <p:nvSpPr>
            <p:cNvPr id="24" name="Freeform 2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60AFA6"/>
              </a:solidFill>
              <a:prstDash val="solid"/>
              <a:round/>
            </a:ln>
          </p:spPr>
          <p:txBody>
            <a:bodyPr/>
            <a:lstStyle/>
            <a:p>
              <a:endParaRPr lang="en-US"/>
            </a:p>
          </p:txBody>
        </p:sp>
        <p:sp>
          <p:nvSpPr>
            <p:cNvPr id="25" name="TextBox 25"/>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6" name="Group 26"/>
          <p:cNvGrpSpPr/>
          <p:nvPr/>
        </p:nvGrpSpPr>
        <p:grpSpPr>
          <a:xfrm>
            <a:off x="8187106" y="3930529"/>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a:p>
          </p:txBody>
        </p:sp>
        <p:sp>
          <p:nvSpPr>
            <p:cNvPr id="28" name="TextBox 28"/>
            <p:cNvSpPr txBox="1"/>
            <p:nvPr/>
          </p:nvSpPr>
          <p:spPr>
            <a:xfrm>
              <a:off x="0" y="-104775"/>
              <a:ext cx="323431" cy="427807"/>
            </a:xfrm>
            <a:prstGeom prst="rect">
              <a:avLst/>
            </a:prstGeom>
          </p:spPr>
          <p:txBody>
            <a:bodyPr lIns="50800" tIns="50800" rIns="50800" bIns="50800" rtlCol="0" anchor="ctr"/>
            <a:lstStyle/>
            <a:p>
              <a:pPr algn="ctr">
                <a:lnSpc>
                  <a:spcPts val="8076"/>
                </a:lnSpc>
              </a:pPr>
              <a:endParaRPr/>
            </a:p>
          </p:txBody>
        </p:sp>
      </p:grpSp>
      <p:sp>
        <p:nvSpPr>
          <p:cNvPr id="29" name="TextBox 29"/>
          <p:cNvSpPr txBox="1"/>
          <p:nvPr/>
        </p:nvSpPr>
        <p:spPr>
          <a:xfrm>
            <a:off x="9464534" y="4222805"/>
            <a:ext cx="4183100" cy="1016930"/>
          </a:xfrm>
          <a:prstGeom prst="rect">
            <a:avLst/>
          </a:prstGeom>
        </p:spPr>
        <p:txBody>
          <a:bodyPr lIns="0" tIns="0" rIns="0" bIns="0" rtlCol="0" anchor="t">
            <a:spAutoFit/>
          </a:bodyPr>
          <a:lstStyle/>
          <a:p>
            <a:pPr marL="0" lvl="0" indent="0" algn="l">
              <a:lnSpc>
                <a:spcPts val="2065"/>
              </a:lnSpc>
              <a:spcBef>
                <a:spcPct val="0"/>
              </a:spcBef>
            </a:pPr>
            <a:r>
              <a:rPr lang="en-US" sz="1613">
                <a:solidFill>
                  <a:srgbClr val="231F20"/>
                </a:solidFill>
                <a:latin typeface="Lato"/>
                <a:ea typeface="Lato"/>
                <a:cs typeface="Lato"/>
                <a:sym typeface="Lato"/>
              </a:rPr>
              <a:t>Your position at your company. If you’re not a Grant writer don’t drop the latest Grant submission into Chat GPT and say you can do it better. Stay in your lane.</a:t>
            </a:r>
          </a:p>
        </p:txBody>
      </p:sp>
      <p:sp>
        <p:nvSpPr>
          <p:cNvPr id="30" name="TextBox 30"/>
          <p:cNvSpPr txBox="1"/>
          <p:nvPr/>
        </p:nvSpPr>
        <p:spPr>
          <a:xfrm>
            <a:off x="9464534" y="3701602"/>
            <a:ext cx="4100514" cy="385621"/>
          </a:xfrm>
          <a:prstGeom prst="rect">
            <a:avLst/>
          </a:prstGeom>
        </p:spPr>
        <p:txBody>
          <a:bodyPr lIns="0" tIns="0" rIns="0" bIns="0" rtlCol="0" anchor="t">
            <a:spAutoFit/>
          </a:bodyPr>
          <a:lstStyle/>
          <a:p>
            <a:pPr marL="0" lvl="0" indent="0" algn="l">
              <a:lnSpc>
                <a:spcPts val="3017"/>
              </a:lnSpc>
              <a:spcBef>
                <a:spcPct val="0"/>
              </a:spcBef>
            </a:pPr>
            <a:r>
              <a:rPr lang="en-US" sz="2357" b="1">
                <a:solidFill>
                  <a:srgbClr val="333231"/>
                </a:solidFill>
                <a:latin typeface="Playfair Display Bold"/>
                <a:ea typeface="Playfair Display Bold"/>
                <a:cs typeface="Playfair Display Bold"/>
                <a:sym typeface="Playfair Display Bold"/>
              </a:rPr>
              <a:t>Remember </a:t>
            </a:r>
          </a:p>
        </p:txBody>
      </p:sp>
      <p:sp>
        <p:nvSpPr>
          <p:cNvPr id="31" name="Freeform 31"/>
          <p:cNvSpPr/>
          <p:nvPr/>
        </p:nvSpPr>
        <p:spPr>
          <a:xfrm>
            <a:off x="8450858" y="4087224"/>
            <a:ext cx="841683" cy="852533"/>
          </a:xfrm>
          <a:custGeom>
            <a:avLst/>
            <a:gdLst/>
            <a:ahLst/>
            <a:cxnLst/>
            <a:rect l="l" t="t" r="r" b="b"/>
            <a:pathLst>
              <a:path w="841683" h="852533">
                <a:moveTo>
                  <a:pt x="0" y="0"/>
                </a:moveTo>
                <a:lnTo>
                  <a:pt x="841682" y="0"/>
                </a:lnTo>
                <a:lnTo>
                  <a:pt x="841682" y="852533"/>
                </a:lnTo>
                <a:lnTo>
                  <a:pt x="0" y="85253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32" name="Freeform 32"/>
          <p:cNvSpPr/>
          <p:nvPr/>
        </p:nvSpPr>
        <p:spPr>
          <a:xfrm>
            <a:off x="5229696" y="6846600"/>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3726" y="2819660"/>
            <a:ext cx="6988487" cy="5595357"/>
          </a:xfrm>
          <a:custGeom>
            <a:avLst/>
            <a:gdLst/>
            <a:ahLst/>
            <a:cxnLst/>
            <a:rect l="l" t="t" r="r" b="b"/>
            <a:pathLst>
              <a:path w="6988487" h="5595357">
                <a:moveTo>
                  <a:pt x="0" y="0"/>
                </a:moveTo>
                <a:lnTo>
                  <a:pt x="6988488" y="0"/>
                </a:lnTo>
                <a:lnTo>
                  <a:pt x="6988488" y="5595358"/>
                </a:lnTo>
                <a:lnTo>
                  <a:pt x="0" y="559535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7984048" y="3189728"/>
            <a:ext cx="2668682" cy="680410"/>
            <a:chOff x="0" y="0"/>
            <a:chExt cx="702863" cy="179203"/>
          </a:xfrm>
        </p:grpSpPr>
        <p:sp>
          <p:nvSpPr>
            <p:cNvPr id="4" name="Freeform 4"/>
            <p:cNvSpPr/>
            <p:nvPr/>
          </p:nvSpPr>
          <p:spPr>
            <a:xfrm>
              <a:off x="0" y="0"/>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5" name="TextBox 5"/>
            <p:cNvSpPr txBox="1"/>
            <p:nvPr/>
          </p:nvSpPr>
          <p:spPr>
            <a:xfrm>
              <a:off x="0" y="-104775"/>
              <a:ext cx="702863" cy="283978"/>
            </a:xfrm>
            <a:prstGeom prst="rect">
              <a:avLst/>
            </a:prstGeom>
          </p:spPr>
          <p:txBody>
            <a:bodyPr lIns="50800" tIns="50800" rIns="50800" bIns="50800" rtlCol="0" anchor="ctr"/>
            <a:lstStyle/>
            <a:p>
              <a:pPr marL="0" lvl="1" indent="0" algn="ctr">
                <a:lnSpc>
                  <a:spcPts val="3706"/>
                </a:lnSpc>
                <a:spcBef>
                  <a:spcPct val="0"/>
                </a:spcBef>
              </a:pPr>
              <a:r>
                <a:rPr lang="en-US" sz="2288">
                  <a:solidFill>
                    <a:srgbClr val="000000"/>
                  </a:solidFill>
                  <a:latin typeface="Poppins Light"/>
                  <a:ea typeface="Poppins Light"/>
                  <a:cs typeface="Poppins Light"/>
                  <a:sym typeface="Poppins Light"/>
                </a:rPr>
                <a:t>ChatGPT</a:t>
              </a:r>
            </a:p>
          </p:txBody>
        </p:sp>
      </p:grpSp>
      <p:sp>
        <p:nvSpPr>
          <p:cNvPr id="6" name="Freeform 6"/>
          <p:cNvSpPr/>
          <p:nvPr/>
        </p:nvSpPr>
        <p:spPr>
          <a:xfrm>
            <a:off x="14325600" y="6010307"/>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671306"/>
            <a:ext cx="16878300" cy="1564531"/>
          </a:xfrm>
          <a:prstGeom prst="rect">
            <a:avLst/>
          </a:prstGeom>
        </p:spPr>
        <p:txBody>
          <a:bodyPr wrap="square" lIns="0" tIns="0" rIns="0" bIns="0" rtlCol="0" anchor="t">
            <a:spAutoFit/>
          </a:bodyPr>
          <a:lstStyle/>
          <a:p>
            <a:pPr marL="0" lvl="0" indent="0" algn="just">
              <a:lnSpc>
                <a:spcPts val="12239"/>
              </a:lnSpc>
            </a:pPr>
            <a:r>
              <a:rPr lang="en-US" sz="11438" dirty="0">
                <a:solidFill>
                  <a:srgbClr val="60AFA6"/>
                </a:solidFill>
                <a:latin typeface="Lato"/>
                <a:ea typeface="Lato"/>
                <a:cs typeface="Lato"/>
                <a:sym typeface="Lato"/>
              </a:rPr>
              <a:t>I’LL PICK A TOPIC.</a:t>
            </a:r>
          </a:p>
        </p:txBody>
      </p:sp>
      <p:sp>
        <p:nvSpPr>
          <p:cNvPr id="8" name="TextBox 8"/>
          <p:cNvSpPr txBox="1"/>
          <p:nvPr/>
        </p:nvSpPr>
        <p:spPr>
          <a:xfrm>
            <a:off x="7984048" y="3978171"/>
            <a:ext cx="8105145" cy="358431"/>
          </a:xfrm>
          <a:prstGeom prst="rect">
            <a:avLst/>
          </a:prstGeom>
        </p:spPr>
        <p:txBody>
          <a:bodyPr lIns="0" tIns="0" rIns="0" bIns="0" rtlCol="0" anchor="t">
            <a:spAutoFit/>
          </a:bodyPr>
          <a:lstStyle/>
          <a:p>
            <a:pPr algn="l">
              <a:lnSpc>
                <a:spcPts val="2999"/>
              </a:lnSpc>
            </a:pPr>
            <a:r>
              <a:rPr lang="en-US" sz="1851">
                <a:solidFill>
                  <a:srgbClr val="000000"/>
                </a:solidFill>
                <a:latin typeface="Poppins Light"/>
                <a:ea typeface="Poppins Light"/>
                <a:cs typeface="Poppins Light"/>
                <a:sym typeface="Poppins Light"/>
              </a:rPr>
              <a:t>(insert poem here)</a:t>
            </a:r>
          </a:p>
        </p:txBody>
      </p:sp>
      <p:grpSp>
        <p:nvGrpSpPr>
          <p:cNvPr id="9" name="Group 9"/>
          <p:cNvGrpSpPr/>
          <p:nvPr/>
        </p:nvGrpSpPr>
        <p:grpSpPr>
          <a:xfrm>
            <a:off x="7984048" y="5670102"/>
            <a:ext cx="2668682" cy="680410"/>
            <a:chOff x="0" y="0"/>
            <a:chExt cx="702863" cy="179203"/>
          </a:xfrm>
        </p:grpSpPr>
        <p:sp>
          <p:nvSpPr>
            <p:cNvPr id="10" name="Freeform 10"/>
            <p:cNvSpPr/>
            <p:nvPr/>
          </p:nvSpPr>
          <p:spPr>
            <a:xfrm>
              <a:off x="0" y="0"/>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11" name="TextBox 11"/>
            <p:cNvSpPr txBox="1"/>
            <p:nvPr/>
          </p:nvSpPr>
          <p:spPr>
            <a:xfrm>
              <a:off x="0" y="-104775"/>
              <a:ext cx="702863" cy="283978"/>
            </a:xfrm>
            <a:prstGeom prst="rect">
              <a:avLst/>
            </a:prstGeom>
          </p:spPr>
          <p:txBody>
            <a:bodyPr lIns="50800" tIns="50800" rIns="50800" bIns="50800" rtlCol="0" anchor="ctr"/>
            <a:lstStyle/>
            <a:p>
              <a:pPr marL="0" lvl="1" indent="0" algn="ctr">
                <a:lnSpc>
                  <a:spcPts val="3706"/>
                </a:lnSpc>
                <a:spcBef>
                  <a:spcPct val="0"/>
                </a:spcBef>
              </a:pPr>
              <a:r>
                <a:rPr lang="en-US" sz="2288">
                  <a:solidFill>
                    <a:srgbClr val="000000"/>
                  </a:solidFill>
                  <a:latin typeface="Poppins Light"/>
                  <a:ea typeface="Poppins Light"/>
                  <a:cs typeface="Poppins Light"/>
                  <a:sym typeface="Poppins Light"/>
                </a:rPr>
                <a:t>Erika</a:t>
              </a:r>
            </a:p>
          </p:txBody>
        </p:sp>
      </p:grpSp>
      <p:sp>
        <p:nvSpPr>
          <p:cNvPr id="12" name="TextBox 12"/>
          <p:cNvSpPr txBox="1"/>
          <p:nvPr/>
        </p:nvSpPr>
        <p:spPr>
          <a:xfrm>
            <a:off x="7984048" y="6458545"/>
            <a:ext cx="8105145" cy="358431"/>
          </a:xfrm>
          <a:prstGeom prst="rect">
            <a:avLst/>
          </a:prstGeom>
        </p:spPr>
        <p:txBody>
          <a:bodyPr lIns="0" tIns="0" rIns="0" bIns="0" rtlCol="0" anchor="t">
            <a:spAutoFit/>
          </a:bodyPr>
          <a:lstStyle/>
          <a:p>
            <a:pPr algn="l">
              <a:lnSpc>
                <a:spcPts val="2999"/>
              </a:lnSpc>
            </a:pPr>
            <a:r>
              <a:rPr lang="en-US" sz="1851">
                <a:solidFill>
                  <a:srgbClr val="000000"/>
                </a:solidFill>
                <a:latin typeface="Poppins Light"/>
                <a:ea typeface="Poppins Light"/>
                <a:cs typeface="Poppins Light"/>
                <a:sym typeface="Poppins Light"/>
              </a:rPr>
              <a:t>(insert poem here)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3726" y="2819660"/>
            <a:ext cx="6988487" cy="5595357"/>
          </a:xfrm>
          <a:custGeom>
            <a:avLst/>
            <a:gdLst/>
            <a:ahLst/>
            <a:cxnLst/>
            <a:rect l="l" t="t" r="r" b="b"/>
            <a:pathLst>
              <a:path w="6988487" h="5595357">
                <a:moveTo>
                  <a:pt x="0" y="0"/>
                </a:moveTo>
                <a:lnTo>
                  <a:pt x="6988488" y="0"/>
                </a:lnTo>
                <a:lnTo>
                  <a:pt x="6988488" y="5595358"/>
                </a:lnTo>
                <a:lnTo>
                  <a:pt x="0" y="559535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600475" y="5143500"/>
            <a:ext cx="7259118" cy="933393"/>
            <a:chOff x="0" y="0"/>
            <a:chExt cx="1911866" cy="245832"/>
          </a:xfrm>
        </p:grpSpPr>
        <p:sp>
          <p:nvSpPr>
            <p:cNvPr id="4" name="Freeform 4"/>
            <p:cNvSpPr/>
            <p:nvPr/>
          </p:nvSpPr>
          <p:spPr>
            <a:xfrm>
              <a:off x="0" y="0"/>
              <a:ext cx="1911866" cy="245832"/>
            </a:xfrm>
            <a:custGeom>
              <a:avLst/>
              <a:gdLst/>
              <a:ahLst/>
              <a:cxnLst/>
              <a:rect l="l" t="t" r="r" b="b"/>
              <a:pathLst>
                <a:path w="1911866" h="245832">
                  <a:moveTo>
                    <a:pt x="0" y="0"/>
                  </a:moveTo>
                  <a:lnTo>
                    <a:pt x="1911866" y="0"/>
                  </a:lnTo>
                  <a:lnTo>
                    <a:pt x="1911866" y="245832"/>
                  </a:lnTo>
                  <a:lnTo>
                    <a:pt x="0" y="245832"/>
                  </a:lnTo>
                  <a:close/>
                </a:path>
              </a:pathLst>
            </a:custGeom>
            <a:solidFill>
              <a:srgbClr val="000000">
                <a:alpha val="0"/>
              </a:srgbClr>
            </a:solidFill>
            <a:ln w="19050" cap="sq">
              <a:solidFill>
                <a:srgbClr val="FFFFFF"/>
              </a:solidFill>
              <a:prstDash val="solid"/>
              <a:miter/>
            </a:ln>
          </p:spPr>
          <p:txBody>
            <a:bodyPr/>
            <a:lstStyle/>
            <a:p>
              <a:endParaRPr lang="en-US"/>
            </a:p>
          </p:txBody>
        </p:sp>
        <p:sp>
          <p:nvSpPr>
            <p:cNvPr id="5" name="TextBox 5"/>
            <p:cNvSpPr txBox="1"/>
            <p:nvPr/>
          </p:nvSpPr>
          <p:spPr>
            <a:xfrm>
              <a:off x="0" y="-161925"/>
              <a:ext cx="1911866" cy="407757"/>
            </a:xfrm>
            <a:prstGeom prst="rect">
              <a:avLst/>
            </a:prstGeom>
          </p:spPr>
          <p:txBody>
            <a:bodyPr lIns="50800" tIns="50800" rIns="50800" bIns="50800" rtlCol="0" anchor="ctr"/>
            <a:lstStyle/>
            <a:p>
              <a:pPr marL="0" lvl="1" indent="0" algn="ctr">
                <a:lnSpc>
                  <a:spcPts val="5326"/>
                </a:lnSpc>
                <a:spcBef>
                  <a:spcPct val="0"/>
                </a:spcBef>
              </a:pPr>
              <a:r>
                <a:rPr lang="en-US" sz="3288">
                  <a:solidFill>
                    <a:srgbClr val="000000"/>
                  </a:solidFill>
                  <a:latin typeface="Poppins Light"/>
                  <a:ea typeface="Poppins Light"/>
                  <a:cs typeface="Poppins Light"/>
                  <a:sym typeface="Poppins Light"/>
                </a:rPr>
                <a:t>Got a ChatGPT prompt?</a:t>
              </a:r>
            </a:p>
          </p:txBody>
        </p:sp>
      </p:grpSp>
      <p:sp>
        <p:nvSpPr>
          <p:cNvPr id="6" name="Freeform 6"/>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028700" y="671306"/>
            <a:ext cx="11201334" cy="1608077"/>
          </a:xfrm>
          <a:prstGeom prst="rect">
            <a:avLst/>
          </a:prstGeom>
        </p:spPr>
        <p:txBody>
          <a:bodyPr lIns="0" tIns="0" rIns="0" bIns="0" rtlCol="0" anchor="t">
            <a:spAutoFit/>
          </a:bodyPr>
          <a:lstStyle/>
          <a:p>
            <a:pPr marL="0" lvl="0" indent="0" algn="just">
              <a:lnSpc>
                <a:spcPts val="12239"/>
              </a:lnSpc>
            </a:pPr>
            <a:r>
              <a:rPr lang="en-US" sz="11438">
                <a:solidFill>
                  <a:srgbClr val="60AFA6"/>
                </a:solidFill>
                <a:latin typeface="Lato"/>
                <a:ea typeface="Lato"/>
                <a:cs typeface="Lato"/>
                <a:sym typeface="Lato"/>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85" y="3745437"/>
            <a:ext cx="5829117" cy="5512863"/>
          </a:xfrm>
          <a:custGeom>
            <a:avLst/>
            <a:gdLst/>
            <a:ahLst/>
            <a:cxnLst/>
            <a:rect l="l" t="t" r="r" b="b"/>
            <a:pathLst>
              <a:path w="5829117" h="5512863">
                <a:moveTo>
                  <a:pt x="0" y="0"/>
                </a:moveTo>
                <a:lnTo>
                  <a:pt x="5829118" y="0"/>
                </a:lnTo>
                <a:lnTo>
                  <a:pt x="5829118" y="5512863"/>
                </a:lnTo>
                <a:lnTo>
                  <a:pt x="0" y="5512863"/>
                </a:lnTo>
                <a:lnTo>
                  <a:pt x="0" y="0"/>
                </a:lnTo>
                <a:close/>
              </a:path>
            </a:pathLst>
          </a:custGeom>
          <a:blipFill>
            <a:blip r:embed="rId2"/>
            <a:stretch>
              <a:fillRect l="-36259" t="-70649" r="-36967" b="-73569"/>
            </a:stretch>
          </a:blipFill>
          <a:ln w="123825" cap="sq">
            <a:solidFill>
              <a:srgbClr val="60AFA6"/>
            </a:solidFill>
            <a:prstDash val="solid"/>
            <a:miter/>
          </a:ln>
        </p:spPr>
        <p:txBody>
          <a:bodyPr/>
          <a:lstStyle/>
          <a:p>
            <a:endParaRPr lang="en-US"/>
          </a:p>
        </p:txBody>
      </p:sp>
      <p:sp>
        <p:nvSpPr>
          <p:cNvPr id="3" name="Freeform 3"/>
          <p:cNvSpPr/>
          <p:nvPr/>
        </p:nvSpPr>
        <p:spPr>
          <a:xfrm>
            <a:off x="6298537" y="3745437"/>
            <a:ext cx="5298713" cy="5512863"/>
          </a:xfrm>
          <a:custGeom>
            <a:avLst/>
            <a:gdLst/>
            <a:ahLst/>
            <a:cxnLst/>
            <a:rect l="l" t="t" r="r" b="b"/>
            <a:pathLst>
              <a:path w="5298713" h="5512863">
                <a:moveTo>
                  <a:pt x="0" y="0"/>
                </a:moveTo>
                <a:lnTo>
                  <a:pt x="5298713" y="0"/>
                </a:lnTo>
                <a:lnTo>
                  <a:pt x="5298713" y="5512863"/>
                </a:lnTo>
                <a:lnTo>
                  <a:pt x="0" y="5512863"/>
                </a:lnTo>
                <a:lnTo>
                  <a:pt x="0" y="0"/>
                </a:lnTo>
                <a:close/>
              </a:path>
            </a:pathLst>
          </a:custGeom>
          <a:blipFill>
            <a:blip r:embed="rId3"/>
            <a:stretch>
              <a:fillRect l="-36961" t="-62409" r="-40160" b="-64580"/>
            </a:stretch>
          </a:blipFill>
          <a:ln w="123825" cap="sq">
            <a:solidFill>
              <a:srgbClr val="60AFA6"/>
            </a:solidFill>
            <a:prstDash val="solid"/>
            <a:miter/>
          </a:ln>
        </p:spPr>
        <p:txBody>
          <a:bodyPr/>
          <a:lstStyle/>
          <a:p>
            <a:endParaRPr lang="en-US"/>
          </a:p>
        </p:txBody>
      </p:sp>
      <p:sp>
        <p:nvSpPr>
          <p:cNvPr id="4" name="Freeform 4"/>
          <p:cNvSpPr/>
          <p:nvPr/>
        </p:nvSpPr>
        <p:spPr>
          <a:xfrm>
            <a:off x="11673450" y="3745437"/>
            <a:ext cx="6218564" cy="5512863"/>
          </a:xfrm>
          <a:custGeom>
            <a:avLst/>
            <a:gdLst/>
            <a:ahLst/>
            <a:cxnLst/>
            <a:rect l="l" t="t" r="r" b="b"/>
            <a:pathLst>
              <a:path w="6218564" h="5512863">
                <a:moveTo>
                  <a:pt x="0" y="0"/>
                </a:moveTo>
                <a:lnTo>
                  <a:pt x="6218565" y="0"/>
                </a:lnTo>
                <a:lnTo>
                  <a:pt x="6218565" y="5512863"/>
                </a:lnTo>
                <a:lnTo>
                  <a:pt x="0" y="5512863"/>
                </a:lnTo>
                <a:lnTo>
                  <a:pt x="0" y="0"/>
                </a:lnTo>
                <a:close/>
              </a:path>
            </a:pathLst>
          </a:custGeom>
          <a:blipFill>
            <a:blip r:embed="rId4"/>
            <a:stretch>
              <a:fillRect l="-21749" t="-76454" r="-36922" b="-62190"/>
            </a:stretch>
          </a:blipFill>
          <a:ln w="123825" cap="sq">
            <a:solidFill>
              <a:srgbClr val="60AFA6"/>
            </a:solidFill>
            <a:prstDash val="solid"/>
            <a:miter/>
          </a:ln>
        </p:spPr>
        <p:txBody>
          <a:bodyPr/>
          <a:lstStyle/>
          <a:p>
            <a:endParaRPr lang="en-US"/>
          </a:p>
        </p:txBody>
      </p:sp>
      <p:grpSp>
        <p:nvGrpSpPr>
          <p:cNvPr id="5" name="Group 5"/>
          <p:cNvGrpSpPr/>
          <p:nvPr/>
        </p:nvGrpSpPr>
        <p:grpSpPr>
          <a:xfrm>
            <a:off x="395985" y="844345"/>
            <a:ext cx="13852423" cy="2403987"/>
            <a:chOff x="0" y="0"/>
            <a:chExt cx="3648375" cy="633149"/>
          </a:xfrm>
        </p:grpSpPr>
        <p:sp>
          <p:nvSpPr>
            <p:cNvPr id="6" name="Freeform 6"/>
            <p:cNvSpPr/>
            <p:nvPr/>
          </p:nvSpPr>
          <p:spPr>
            <a:xfrm>
              <a:off x="0" y="0"/>
              <a:ext cx="3648375" cy="633149"/>
            </a:xfrm>
            <a:custGeom>
              <a:avLst/>
              <a:gdLst/>
              <a:ahLst/>
              <a:cxnLst/>
              <a:rect l="l" t="t" r="r" b="b"/>
              <a:pathLst>
                <a:path w="3648375" h="633149">
                  <a:moveTo>
                    <a:pt x="28503" y="0"/>
                  </a:moveTo>
                  <a:lnTo>
                    <a:pt x="3619871" y="0"/>
                  </a:lnTo>
                  <a:cubicBezTo>
                    <a:pt x="3627431" y="0"/>
                    <a:pt x="3634681" y="3003"/>
                    <a:pt x="3640026" y="8348"/>
                  </a:cubicBezTo>
                  <a:cubicBezTo>
                    <a:pt x="3645372" y="13694"/>
                    <a:pt x="3648375" y="20944"/>
                    <a:pt x="3648375" y="28503"/>
                  </a:cubicBezTo>
                  <a:lnTo>
                    <a:pt x="3648375" y="604646"/>
                  </a:lnTo>
                  <a:cubicBezTo>
                    <a:pt x="3648375" y="612205"/>
                    <a:pt x="3645372" y="619455"/>
                    <a:pt x="3640026" y="624800"/>
                  </a:cubicBezTo>
                  <a:cubicBezTo>
                    <a:pt x="3634681" y="630146"/>
                    <a:pt x="3627431" y="633149"/>
                    <a:pt x="3619871" y="633149"/>
                  </a:cubicBezTo>
                  <a:lnTo>
                    <a:pt x="28503" y="633149"/>
                  </a:lnTo>
                  <a:cubicBezTo>
                    <a:pt x="12761" y="633149"/>
                    <a:pt x="0" y="620388"/>
                    <a:pt x="0" y="604646"/>
                  </a:cubicBezTo>
                  <a:lnTo>
                    <a:pt x="0" y="28503"/>
                  </a:lnTo>
                  <a:cubicBezTo>
                    <a:pt x="0" y="20944"/>
                    <a:pt x="3003" y="13694"/>
                    <a:pt x="8348" y="8348"/>
                  </a:cubicBezTo>
                  <a:cubicBezTo>
                    <a:pt x="13694" y="3003"/>
                    <a:pt x="20944" y="0"/>
                    <a:pt x="28503" y="0"/>
                  </a:cubicBezTo>
                  <a:close/>
                </a:path>
              </a:pathLst>
            </a:custGeom>
            <a:solidFill>
              <a:srgbClr val="60AFA6"/>
            </a:solidFill>
          </p:spPr>
          <p:txBody>
            <a:bodyPr/>
            <a:lstStyle/>
            <a:p>
              <a:endParaRPr lang="en-US"/>
            </a:p>
          </p:txBody>
        </p:sp>
        <p:sp>
          <p:nvSpPr>
            <p:cNvPr id="7" name="TextBox 7"/>
            <p:cNvSpPr txBox="1"/>
            <p:nvPr/>
          </p:nvSpPr>
          <p:spPr>
            <a:xfrm>
              <a:off x="0" y="-85725"/>
              <a:ext cx="3648375" cy="718874"/>
            </a:xfrm>
            <a:prstGeom prst="rect">
              <a:avLst/>
            </a:prstGeom>
          </p:spPr>
          <p:txBody>
            <a:bodyPr lIns="50800" tIns="50800" rIns="50800" bIns="50800" rtlCol="0" anchor="ctr"/>
            <a:lstStyle/>
            <a:p>
              <a:pPr algn="ctr">
                <a:lnSpc>
                  <a:spcPts val="2999"/>
                </a:lnSpc>
              </a:pPr>
              <a:endParaRPr/>
            </a:p>
          </p:txBody>
        </p:sp>
      </p:grpSp>
      <p:sp>
        <p:nvSpPr>
          <p:cNvPr id="8" name="TextBox 8"/>
          <p:cNvSpPr txBox="1"/>
          <p:nvPr/>
        </p:nvSpPr>
        <p:spPr>
          <a:xfrm>
            <a:off x="595193" y="834820"/>
            <a:ext cx="13951188" cy="2264120"/>
          </a:xfrm>
          <a:prstGeom prst="rect">
            <a:avLst/>
          </a:prstGeom>
        </p:spPr>
        <p:txBody>
          <a:bodyPr lIns="0" tIns="0" rIns="0" bIns="0" rtlCol="0" anchor="t">
            <a:spAutoFit/>
          </a:bodyPr>
          <a:lstStyle/>
          <a:p>
            <a:pPr marL="0" lvl="0" indent="0" algn="l">
              <a:lnSpc>
                <a:spcPts val="8927"/>
              </a:lnSpc>
            </a:pPr>
            <a:r>
              <a:rPr lang="en-US" sz="7439">
                <a:solidFill>
                  <a:srgbClr val="FFFFFF"/>
                </a:solidFill>
                <a:latin typeface="Lato"/>
                <a:ea typeface="Lato"/>
                <a:cs typeface="Lato"/>
                <a:sym typeface="Lato"/>
              </a:rPr>
              <a:t>ONCE IT HAS A PROMT EVERYTHING IS FINE...RIGHT?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16018" y="2212258"/>
            <a:ext cx="7484581" cy="7619426"/>
          </a:xfrm>
          <a:custGeom>
            <a:avLst/>
            <a:gdLst/>
            <a:ahLst/>
            <a:cxnLst/>
            <a:rect l="l" t="t" r="r" b="b"/>
            <a:pathLst>
              <a:path w="7484581" h="7619426">
                <a:moveTo>
                  <a:pt x="0" y="0"/>
                </a:moveTo>
                <a:lnTo>
                  <a:pt x="7484581" y="0"/>
                </a:lnTo>
                <a:lnTo>
                  <a:pt x="7484581" y="7619426"/>
                </a:lnTo>
                <a:lnTo>
                  <a:pt x="0" y="7619426"/>
                </a:lnTo>
                <a:lnTo>
                  <a:pt x="0" y="0"/>
                </a:lnTo>
                <a:close/>
              </a:path>
            </a:pathLst>
          </a:custGeom>
          <a:blipFill>
            <a:blip r:embed="rId2"/>
            <a:stretch>
              <a:fillRect l="-17980" t="-62286" r="-11823" b="-7722"/>
            </a:stretch>
          </a:blipFill>
          <a:ln w="123825" cap="sq">
            <a:solidFill>
              <a:srgbClr val="60AFA6"/>
            </a:solidFill>
            <a:prstDash val="solid"/>
            <a:miter/>
          </a:ln>
        </p:spPr>
        <p:txBody>
          <a:bodyPr/>
          <a:lstStyle/>
          <a:p>
            <a:endParaRPr lang="en-US"/>
          </a:p>
        </p:txBody>
      </p:sp>
      <p:sp>
        <p:nvSpPr>
          <p:cNvPr id="3" name="Freeform 3"/>
          <p:cNvSpPr/>
          <p:nvPr/>
        </p:nvSpPr>
        <p:spPr>
          <a:xfrm>
            <a:off x="2967782" y="2994466"/>
            <a:ext cx="3948170" cy="5427038"/>
          </a:xfrm>
          <a:custGeom>
            <a:avLst/>
            <a:gdLst/>
            <a:ahLst/>
            <a:cxnLst/>
            <a:rect l="l" t="t" r="r" b="b"/>
            <a:pathLst>
              <a:path w="3948170" h="5427038">
                <a:moveTo>
                  <a:pt x="0" y="0"/>
                </a:moveTo>
                <a:lnTo>
                  <a:pt x="3948170" y="0"/>
                </a:lnTo>
                <a:lnTo>
                  <a:pt x="3948170" y="5427039"/>
                </a:lnTo>
                <a:lnTo>
                  <a:pt x="0" y="54270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39734" y="455526"/>
            <a:ext cx="16960865" cy="2142530"/>
          </a:xfrm>
          <a:prstGeom prst="rect">
            <a:avLst/>
          </a:prstGeom>
        </p:spPr>
        <p:txBody>
          <a:bodyPr lIns="0" tIns="0" rIns="0" bIns="0" rtlCol="0" anchor="t">
            <a:spAutoFit/>
          </a:bodyPr>
          <a:lstStyle/>
          <a:p>
            <a:pPr marL="0" lvl="0" indent="0" algn="l">
              <a:lnSpc>
                <a:spcPts val="8445"/>
              </a:lnSpc>
            </a:pPr>
            <a:r>
              <a:rPr lang="en-US" sz="7038">
                <a:solidFill>
                  <a:srgbClr val="000000"/>
                </a:solidFill>
                <a:latin typeface="Lato"/>
                <a:ea typeface="Lato"/>
                <a:cs typeface="Lato"/>
                <a:sym typeface="Lato"/>
              </a:rPr>
              <a:t>IT WILL STILL NEED YOU TO CONTINUE TO LEARN.</a:t>
            </a:r>
          </a:p>
        </p:txBody>
      </p:sp>
      <p:sp>
        <p:nvSpPr>
          <p:cNvPr id="5" name="TextBox 5"/>
          <p:cNvSpPr txBox="1"/>
          <p:nvPr/>
        </p:nvSpPr>
        <p:spPr>
          <a:xfrm>
            <a:off x="739734" y="8812030"/>
            <a:ext cx="8404266" cy="571500"/>
          </a:xfrm>
          <a:prstGeom prst="rect">
            <a:avLst/>
          </a:prstGeom>
        </p:spPr>
        <p:txBody>
          <a:bodyPr lIns="0" tIns="0" rIns="0" bIns="0" rtlCol="0" anchor="t">
            <a:spAutoFit/>
          </a:bodyPr>
          <a:lstStyle/>
          <a:p>
            <a:pPr marL="0" lvl="0" indent="0" algn="ctr">
              <a:lnSpc>
                <a:spcPts val="4489"/>
              </a:lnSpc>
            </a:pPr>
            <a:r>
              <a:rPr lang="en-US" sz="3741">
                <a:solidFill>
                  <a:srgbClr val="000000"/>
                </a:solidFill>
                <a:latin typeface="Lato"/>
                <a:ea typeface="Lato"/>
                <a:cs typeface="Lato"/>
                <a:sym typeface="Lato"/>
              </a:rPr>
              <a:t>I’m just a stRawbeRRy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89124" y="855677"/>
            <a:ext cx="5254981" cy="3941236"/>
          </a:xfrm>
          <a:custGeom>
            <a:avLst/>
            <a:gdLst/>
            <a:ahLst/>
            <a:cxnLst/>
            <a:rect l="l" t="t" r="r" b="b"/>
            <a:pathLst>
              <a:path w="5254981" h="3941236">
                <a:moveTo>
                  <a:pt x="0" y="0"/>
                </a:moveTo>
                <a:lnTo>
                  <a:pt x="5254981" y="0"/>
                </a:lnTo>
                <a:lnTo>
                  <a:pt x="5254981" y="3941236"/>
                </a:lnTo>
                <a:lnTo>
                  <a:pt x="0" y="3941236"/>
                </a:lnTo>
                <a:lnTo>
                  <a:pt x="0" y="0"/>
                </a:lnTo>
                <a:close/>
              </a:path>
            </a:pathLst>
          </a:custGeom>
          <a:blipFill>
            <a:blip r:embed="rId2"/>
            <a:stretch>
              <a:fillRect/>
            </a:stretch>
          </a:blipFill>
          <a:ln w="123825" cap="sq">
            <a:solidFill>
              <a:srgbClr val="60AFA6"/>
            </a:solidFill>
            <a:prstDash val="solid"/>
            <a:miter/>
          </a:ln>
        </p:spPr>
        <p:txBody>
          <a:bodyPr/>
          <a:lstStyle/>
          <a:p>
            <a:endParaRPr lang="en-US"/>
          </a:p>
        </p:txBody>
      </p:sp>
      <p:sp>
        <p:nvSpPr>
          <p:cNvPr id="3" name="Freeform 3"/>
          <p:cNvSpPr/>
          <p:nvPr/>
        </p:nvSpPr>
        <p:spPr>
          <a:xfrm>
            <a:off x="14303373" y="855677"/>
            <a:ext cx="2955927" cy="3941236"/>
          </a:xfrm>
          <a:custGeom>
            <a:avLst/>
            <a:gdLst/>
            <a:ahLst/>
            <a:cxnLst/>
            <a:rect l="l" t="t" r="r" b="b"/>
            <a:pathLst>
              <a:path w="2955927" h="3941236">
                <a:moveTo>
                  <a:pt x="0" y="0"/>
                </a:moveTo>
                <a:lnTo>
                  <a:pt x="2955927" y="0"/>
                </a:lnTo>
                <a:lnTo>
                  <a:pt x="2955927" y="3941236"/>
                </a:lnTo>
                <a:lnTo>
                  <a:pt x="0" y="3941236"/>
                </a:lnTo>
                <a:lnTo>
                  <a:pt x="0" y="0"/>
                </a:lnTo>
                <a:close/>
              </a:path>
            </a:pathLst>
          </a:custGeom>
          <a:blipFill>
            <a:blip r:embed="rId3"/>
            <a:stretch>
              <a:fillRect/>
            </a:stretch>
          </a:blipFill>
          <a:ln w="123825" cap="sq">
            <a:solidFill>
              <a:srgbClr val="60AFA6"/>
            </a:solidFill>
            <a:prstDash val="solid"/>
            <a:miter/>
          </a:ln>
        </p:spPr>
        <p:txBody>
          <a:bodyPr/>
          <a:lstStyle/>
          <a:p>
            <a:endParaRPr lang="en-US"/>
          </a:p>
        </p:txBody>
      </p:sp>
      <p:sp>
        <p:nvSpPr>
          <p:cNvPr id="4" name="Freeform 4"/>
          <p:cNvSpPr/>
          <p:nvPr/>
        </p:nvSpPr>
        <p:spPr>
          <a:xfrm>
            <a:off x="8015683" y="5168742"/>
            <a:ext cx="9741441" cy="4761984"/>
          </a:xfrm>
          <a:custGeom>
            <a:avLst/>
            <a:gdLst/>
            <a:ahLst/>
            <a:cxnLst/>
            <a:rect l="l" t="t" r="r" b="b"/>
            <a:pathLst>
              <a:path w="9741441" h="4761984">
                <a:moveTo>
                  <a:pt x="0" y="0"/>
                </a:moveTo>
                <a:lnTo>
                  <a:pt x="9741441" y="0"/>
                </a:lnTo>
                <a:lnTo>
                  <a:pt x="9741441" y="4761984"/>
                </a:lnTo>
                <a:lnTo>
                  <a:pt x="0" y="4761984"/>
                </a:lnTo>
                <a:lnTo>
                  <a:pt x="0" y="0"/>
                </a:lnTo>
                <a:close/>
              </a:path>
            </a:pathLst>
          </a:custGeom>
          <a:blipFill>
            <a:blip r:embed="rId4"/>
            <a:stretch>
              <a:fillRect t="-53425"/>
            </a:stretch>
          </a:blipFill>
          <a:ln w="123825" cap="sq">
            <a:solidFill>
              <a:srgbClr val="60AFA6"/>
            </a:solidFill>
            <a:prstDash val="solid"/>
            <a:miter/>
          </a:ln>
        </p:spPr>
        <p:txBody>
          <a:bodyPr/>
          <a:lstStyle/>
          <a:p>
            <a:endParaRPr lang="en-US"/>
          </a:p>
        </p:txBody>
      </p:sp>
      <p:sp>
        <p:nvSpPr>
          <p:cNvPr id="5" name="TextBox 5"/>
          <p:cNvSpPr txBox="1"/>
          <p:nvPr/>
        </p:nvSpPr>
        <p:spPr>
          <a:xfrm>
            <a:off x="317472" y="160117"/>
            <a:ext cx="8432326" cy="9841971"/>
          </a:xfrm>
          <a:prstGeom prst="rect">
            <a:avLst/>
          </a:prstGeom>
        </p:spPr>
        <p:txBody>
          <a:bodyPr lIns="0" tIns="0" rIns="0" bIns="0" rtlCol="0" anchor="t">
            <a:spAutoFit/>
          </a:bodyPr>
          <a:lstStyle/>
          <a:p>
            <a:pPr algn="l">
              <a:lnSpc>
                <a:spcPts val="15604"/>
              </a:lnSpc>
            </a:pPr>
            <a:r>
              <a:rPr lang="en-US" sz="11145">
                <a:solidFill>
                  <a:srgbClr val="000000"/>
                </a:solidFill>
                <a:latin typeface="Lato"/>
                <a:ea typeface="Lato"/>
                <a:cs typeface="Lato"/>
                <a:sym typeface="Lato"/>
              </a:rPr>
              <a:t>TEAMWORK MAKES </a:t>
            </a:r>
          </a:p>
          <a:p>
            <a:pPr algn="l">
              <a:lnSpc>
                <a:spcPts val="15604"/>
              </a:lnSpc>
            </a:pPr>
            <a:r>
              <a:rPr lang="en-US" sz="11145">
                <a:solidFill>
                  <a:srgbClr val="000000"/>
                </a:solidFill>
                <a:latin typeface="Lato"/>
                <a:ea typeface="Lato"/>
                <a:cs typeface="Lato"/>
                <a:sym typeface="Lato"/>
              </a:rPr>
              <a:t>THE </a:t>
            </a:r>
          </a:p>
          <a:p>
            <a:pPr marL="0" lvl="0" indent="0" algn="l">
              <a:lnSpc>
                <a:spcPts val="15604"/>
              </a:lnSpc>
            </a:pPr>
            <a:r>
              <a:rPr lang="en-US" sz="11145">
                <a:solidFill>
                  <a:srgbClr val="000000"/>
                </a:solidFill>
                <a:latin typeface="Lato"/>
                <a:ea typeface="Lato"/>
                <a:cs typeface="Lato"/>
                <a:sym typeface="Lato"/>
              </a:rPr>
              <a:t>DREAM WORK</a:t>
            </a:r>
          </a:p>
        </p:txBody>
      </p:sp>
      <p:sp>
        <p:nvSpPr>
          <p:cNvPr id="6" name="Freeform 6"/>
          <p:cNvSpPr/>
          <p:nvPr/>
        </p:nvSpPr>
        <p:spPr>
          <a:xfrm flipH="1">
            <a:off x="4906874" y="4216841"/>
            <a:ext cx="4056795" cy="5946102"/>
          </a:xfrm>
          <a:custGeom>
            <a:avLst/>
            <a:gdLst/>
            <a:ahLst/>
            <a:cxnLst/>
            <a:rect l="l" t="t" r="r" b="b"/>
            <a:pathLst>
              <a:path w="4056795" h="5946102">
                <a:moveTo>
                  <a:pt x="4056795" y="0"/>
                </a:moveTo>
                <a:lnTo>
                  <a:pt x="0" y="0"/>
                </a:lnTo>
                <a:lnTo>
                  <a:pt x="0" y="5946102"/>
                </a:lnTo>
                <a:lnTo>
                  <a:pt x="4056795" y="5946102"/>
                </a:lnTo>
                <a:lnTo>
                  <a:pt x="4056795"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1576</Words>
  <Application>Microsoft Office PowerPoint</Application>
  <PresentationFormat>Custom</PresentationFormat>
  <Paragraphs>144</Paragraphs>
  <Slides>16</Slides>
  <Notes>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AI as a Team Member</dc:title>
  <cp:lastModifiedBy>Erika Finnestead</cp:lastModifiedBy>
  <cp:revision>4</cp:revision>
  <dcterms:created xsi:type="dcterms:W3CDTF">2006-08-16T00:00:00Z</dcterms:created>
  <dcterms:modified xsi:type="dcterms:W3CDTF">2024-09-29T21:35:49Z</dcterms:modified>
  <dc:identifier>DAGMY0o31tQ</dc:identifier>
</cp:coreProperties>
</file>